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rimo Bold" charset="1" panose="020B0704020202020204"/>
      <p:regular r:id="rId24"/>
    </p:embeddedFont>
    <p:embeddedFont>
      <p:font typeface="Arimo" charset="1" panose="020B0604020202020204"/>
      <p:regular r:id="rId26"/>
    </p:embeddedFont>
    <p:embeddedFont>
      <p:font typeface="Consolas" charset="1" panose="020B060902020403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3.xml" Type="http://schemas.openxmlformats.org/officeDocument/2006/relationships/notesSlide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35" Target="notesSlides/notesSlide10.xml" Type="http://schemas.openxmlformats.org/officeDocument/2006/relationships/notesSlide"/><Relationship Id="rId36" Target="notesSlides/notesSlide11.xml" Type="http://schemas.openxmlformats.org/officeDocument/2006/relationships/notesSlide"/><Relationship Id="rId37" Target="notesSlides/notesSlide12.xml" Type="http://schemas.openxmlformats.org/officeDocument/2006/relationships/notesSlide"/><Relationship Id="rId38" Target="notesSlides/notesSlide13.xml" Type="http://schemas.openxmlformats.org/officeDocument/2006/relationships/notesSlide"/><Relationship Id="rId39" Target="notesSlides/notesSlide14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5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739458"/>
            <a:ext cx="9445523" cy="1928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0"/>
              </a:lnSpc>
            </a:pPr>
            <a:r>
              <a:rPr lang="en-US" sz="5562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Air Quality Classification Using Machine 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055071"/>
            <a:ext cx="9445523" cy="406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187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NGDS Assignment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165872" y="1953573"/>
            <a:ext cx="12296777" cy="6050014"/>
            <a:chOff x="0" y="0"/>
            <a:chExt cx="12700000" cy="62484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12700000" cy="6248400"/>
            </a:xfrm>
            <a:custGeom>
              <a:avLst/>
              <a:gdLst/>
              <a:ahLst/>
              <a:cxnLst/>
              <a:rect r="r" b="b" t="t" l="l"/>
              <a:pathLst>
                <a:path h="6248400" w="12700000">
                  <a:moveTo>
                    <a:pt x="0" y="0"/>
                  </a:moveTo>
                  <a:lnTo>
                    <a:pt x="12700000" y="0"/>
                  </a:lnTo>
                  <a:lnTo>
                    <a:pt x="12700000" y="6248400"/>
                  </a:lnTo>
                  <a:lnTo>
                    <a:pt x="0" y="624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253065" y="753513"/>
            <a:ext cx="4080872" cy="51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750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Hyperparameter Tuning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53065" y="1261472"/>
            <a:ext cx="3131344" cy="31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625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Manual Random Forest Tuning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53065" y="1691726"/>
            <a:ext cx="9781880" cy="12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GridSearchCV</a:t>
            </a:r>
            <a:r>
              <a:rPr lang="en-US" sz="1062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 with 3-fold cross-validation optimized for macro F1 score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53065" y="1909610"/>
            <a:ext cx="9781880" cy="12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Parameter grid explored: n_estimators [100, 200], max_depth [None, 10, 20]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53065" y="2127494"/>
            <a:ext cx="9781880" cy="12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Best configuration achieved </a:t>
            </a:r>
            <a:r>
              <a:rPr lang="en-US" sz="1062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0.91 cross-validation F1</a:t>
            </a:r>
            <a:r>
              <a:rPr lang="en-US" sz="1062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, consistent with test performance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53065" y="2324395"/>
            <a:ext cx="3160071" cy="31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625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GridSearchCV Implementation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253065" y="2745134"/>
            <a:ext cx="9781880" cy="2424703"/>
            <a:chOff x="0" y="0"/>
            <a:chExt cx="13042506" cy="32329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42519" cy="3232912"/>
            </a:xfrm>
            <a:custGeom>
              <a:avLst/>
              <a:gdLst/>
              <a:ahLst/>
              <a:cxnLst/>
              <a:rect r="r" b="b" t="t" l="l"/>
              <a:pathLst>
                <a:path h="3232912" w="13042519">
                  <a:moveTo>
                    <a:pt x="0" y="79375"/>
                  </a:moveTo>
                  <a:cubicBezTo>
                    <a:pt x="0" y="35560"/>
                    <a:pt x="35560" y="0"/>
                    <a:pt x="79375" y="0"/>
                  </a:cubicBezTo>
                  <a:lnTo>
                    <a:pt x="12963144" y="0"/>
                  </a:lnTo>
                  <a:cubicBezTo>
                    <a:pt x="13006958" y="0"/>
                    <a:pt x="13042519" y="35560"/>
                    <a:pt x="13042519" y="79375"/>
                  </a:cubicBezTo>
                  <a:lnTo>
                    <a:pt x="13042519" y="3153537"/>
                  </a:lnTo>
                  <a:cubicBezTo>
                    <a:pt x="13042519" y="3197352"/>
                    <a:pt x="13006958" y="3232912"/>
                    <a:pt x="12963144" y="3232912"/>
                  </a:cubicBezTo>
                  <a:lnTo>
                    <a:pt x="79375" y="3232912"/>
                  </a:lnTo>
                  <a:cubicBezTo>
                    <a:pt x="35560" y="3232912"/>
                    <a:pt x="0" y="3197352"/>
                    <a:pt x="0" y="3153537"/>
                  </a:cubicBezTo>
                  <a:close/>
                </a:path>
              </a:pathLst>
            </a:custGeom>
            <a:solidFill>
              <a:srgbClr val="1D232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246064" y="2745134"/>
            <a:ext cx="9795872" cy="2424703"/>
            <a:chOff x="0" y="0"/>
            <a:chExt cx="13061163" cy="32329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061187" cy="3232912"/>
            </a:xfrm>
            <a:custGeom>
              <a:avLst/>
              <a:gdLst/>
              <a:ahLst/>
              <a:cxnLst/>
              <a:rect r="r" b="b" t="t" l="l"/>
              <a:pathLst>
                <a:path h="3232912" w="13061187">
                  <a:moveTo>
                    <a:pt x="0" y="28321"/>
                  </a:moveTo>
                  <a:cubicBezTo>
                    <a:pt x="0" y="12700"/>
                    <a:pt x="12700" y="0"/>
                    <a:pt x="28321" y="0"/>
                  </a:cubicBezTo>
                  <a:lnTo>
                    <a:pt x="13032867" y="0"/>
                  </a:lnTo>
                  <a:cubicBezTo>
                    <a:pt x="13048487" y="0"/>
                    <a:pt x="13061187" y="12700"/>
                    <a:pt x="13061187" y="28321"/>
                  </a:cubicBezTo>
                  <a:lnTo>
                    <a:pt x="13061187" y="3204591"/>
                  </a:lnTo>
                  <a:cubicBezTo>
                    <a:pt x="13061187" y="3220212"/>
                    <a:pt x="13048487" y="3232912"/>
                    <a:pt x="13032867" y="3232912"/>
                  </a:cubicBezTo>
                  <a:lnTo>
                    <a:pt x="28321" y="3232912"/>
                  </a:lnTo>
                  <a:cubicBezTo>
                    <a:pt x="12700" y="3232912"/>
                    <a:pt x="0" y="3220212"/>
                    <a:pt x="0" y="3204591"/>
                  </a:cubicBezTo>
                  <a:close/>
                </a:path>
              </a:pathLst>
            </a:custGeom>
            <a:solidFill>
              <a:srgbClr val="1D232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387748" y="2841869"/>
            <a:ext cx="9512503" cy="22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# Define parameter grid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param_grid = {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'classifier__n_estimators': [100, 200],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'classifier__max_depth': [None, 10, 20]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algn="l">
              <a:lnSpc>
                <a:spcPts val="1062"/>
              </a:lnSpc>
            </a:pP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# Setup GridSearchCV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grid_search = GridSearchCV(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rf_model,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param_grid,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cv=3,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scoring="f1_macro",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n_jobs=-1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grid_search.fit(X_train, y_train)</a:t>
            </a:r>
          </a:p>
          <a:p>
            <a:pPr algn="l">
              <a:lnSpc>
                <a:spcPts val="106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253065" y="5238007"/>
            <a:ext cx="2431552" cy="31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625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Best Parameters Found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253065" y="5658745"/>
            <a:ext cx="9781880" cy="1042092"/>
            <a:chOff x="0" y="0"/>
            <a:chExt cx="13042506" cy="13894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042519" cy="1389380"/>
            </a:xfrm>
            <a:custGeom>
              <a:avLst/>
              <a:gdLst/>
              <a:ahLst/>
              <a:cxnLst/>
              <a:rect r="r" b="b" t="t" l="l"/>
              <a:pathLst>
                <a:path h="1389380" w="13042519">
                  <a:moveTo>
                    <a:pt x="0" y="79375"/>
                  </a:moveTo>
                  <a:cubicBezTo>
                    <a:pt x="0" y="35560"/>
                    <a:pt x="35560" y="0"/>
                    <a:pt x="79375" y="0"/>
                  </a:cubicBezTo>
                  <a:lnTo>
                    <a:pt x="12963144" y="0"/>
                  </a:lnTo>
                  <a:cubicBezTo>
                    <a:pt x="13006958" y="0"/>
                    <a:pt x="13042519" y="35560"/>
                    <a:pt x="13042519" y="79375"/>
                  </a:cubicBezTo>
                  <a:lnTo>
                    <a:pt x="13042519" y="1310005"/>
                  </a:lnTo>
                  <a:cubicBezTo>
                    <a:pt x="13042519" y="1353820"/>
                    <a:pt x="13006958" y="1389380"/>
                    <a:pt x="12963144" y="1389380"/>
                  </a:cubicBezTo>
                  <a:lnTo>
                    <a:pt x="79375" y="1389380"/>
                  </a:lnTo>
                  <a:cubicBezTo>
                    <a:pt x="35560" y="1389380"/>
                    <a:pt x="0" y="1353820"/>
                    <a:pt x="0" y="1310005"/>
                  </a:cubicBezTo>
                  <a:close/>
                </a:path>
              </a:pathLst>
            </a:custGeom>
            <a:solidFill>
              <a:srgbClr val="1D232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246064" y="5658745"/>
            <a:ext cx="9795872" cy="1042092"/>
            <a:chOff x="0" y="0"/>
            <a:chExt cx="13061163" cy="13894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061060" cy="1389380"/>
            </a:xfrm>
            <a:custGeom>
              <a:avLst/>
              <a:gdLst/>
              <a:ahLst/>
              <a:cxnLst/>
              <a:rect r="r" b="b" t="t" l="l"/>
              <a:pathLst>
                <a:path h="1389380" w="13061060">
                  <a:moveTo>
                    <a:pt x="0" y="28321"/>
                  </a:moveTo>
                  <a:cubicBezTo>
                    <a:pt x="0" y="12700"/>
                    <a:pt x="12700" y="0"/>
                    <a:pt x="28321" y="0"/>
                  </a:cubicBezTo>
                  <a:lnTo>
                    <a:pt x="13032739" y="0"/>
                  </a:lnTo>
                  <a:cubicBezTo>
                    <a:pt x="13048360" y="0"/>
                    <a:pt x="13061060" y="12700"/>
                    <a:pt x="13061060" y="28321"/>
                  </a:cubicBezTo>
                  <a:lnTo>
                    <a:pt x="13061060" y="1361059"/>
                  </a:lnTo>
                  <a:cubicBezTo>
                    <a:pt x="13061060" y="1376680"/>
                    <a:pt x="13048360" y="1389380"/>
                    <a:pt x="13032739" y="1389380"/>
                  </a:cubicBezTo>
                  <a:lnTo>
                    <a:pt x="28321" y="1389380"/>
                  </a:lnTo>
                  <a:cubicBezTo>
                    <a:pt x="12700" y="1389380"/>
                    <a:pt x="0" y="1376680"/>
                    <a:pt x="0" y="1361059"/>
                  </a:cubicBezTo>
                  <a:close/>
                </a:path>
              </a:pathLst>
            </a:custGeom>
            <a:solidFill>
              <a:srgbClr val="1D232D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387748" y="5755481"/>
            <a:ext cx="9512503" cy="83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Best Parameters: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classifier__max_depth     = 20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classifier__n_estimators  = 100</a:t>
            </a:r>
          </a:p>
          <a:p>
            <a:pPr algn="l">
              <a:lnSpc>
                <a:spcPts val="1062"/>
              </a:lnSpc>
            </a:pP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Best CV F1 Score: 0.91</a:t>
            </a:r>
          </a:p>
          <a:p>
            <a:pPr algn="l">
              <a:lnSpc>
                <a:spcPts val="1062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4253065" y="6768998"/>
            <a:ext cx="2442572" cy="31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625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Best Estimator Pipeline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4253065" y="7189737"/>
            <a:ext cx="9781880" cy="2286448"/>
            <a:chOff x="0" y="0"/>
            <a:chExt cx="13042506" cy="304859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042519" cy="3048635"/>
            </a:xfrm>
            <a:custGeom>
              <a:avLst/>
              <a:gdLst/>
              <a:ahLst/>
              <a:cxnLst/>
              <a:rect r="r" b="b" t="t" l="l"/>
              <a:pathLst>
                <a:path h="3048635" w="13042519">
                  <a:moveTo>
                    <a:pt x="0" y="79375"/>
                  </a:moveTo>
                  <a:cubicBezTo>
                    <a:pt x="0" y="35560"/>
                    <a:pt x="35560" y="0"/>
                    <a:pt x="79375" y="0"/>
                  </a:cubicBezTo>
                  <a:lnTo>
                    <a:pt x="12963144" y="0"/>
                  </a:lnTo>
                  <a:cubicBezTo>
                    <a:pt x="13006958" y="0"/>
                    <a:pt x="13042519" y="35560"/>
                    <a:pt x="13042519" y="79375"/>
                  </a:cubicBezTo>
                  <a:lnTo>
                    <a:pt x="13042519" y="2969260"/>
                  </a:lnTo>
                  <a:cubicBezTo>
                    <a:pt x="13042519" y="3013075"/>
                    <a:pt x="13006958" y="3048635"/>
                    <a:pt x="12963144" y="3048635"/>
                  </a:cubicBezTo>
                  <a:lnTo>
                    <a:pt x="79375" y="3048635"/>
                  </a:lnTo>
                  <a:cubicBezTo>
                    <a:pt x="35560" y="3048635"/>
                    <a:pt x="0" y="3013075"/>
                    <a:pt x="0" y="2969260"/>
                  </a:cubicBezTo>
                  <a:close/>
                </a:path>
              </a:pathLst>
            </a:custGeom>
            <a:solidFill>
              <a:srgbClr val="1D232D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4246064" y="7189737"/>
            <a:ext cx="9795872" cy="2286448"/>
            <a:chOff x="0" y="0"/>
            <a:chExt cx="13061163" cy="304859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061187" cy="3048508"/>
            </a:xfrm>
            <a:custGeom>
              <a:avLst/>
              <a:gdLst/>
              <a:ahLst/>
              <a:cxnLst/>
              <a:rect r="r" b="b" t="t" l="l"/>
              <a:pathLst>
                <a:path h="3048508" w="13061187">
                  <a:moveTo>
                    <a:pt x="0" y="28321"/>
                  </a:moveTo>
                  <a:cubicBezTo>
                    <a:pt x="0" y="12700"/>
                    <a:pt x="12700" y="0"/>
                    <a:pt x="28321" y="0"/>
                  </a:cubicBezTo>
                  <a:lnTo>
                    <a:pt x="13032867" y="0"/>
                  </a:lnTo>
                  <a:cubicBezTo>
                    <a:pt x="13048487" y="0"/>
                    <a:pt x="13061187" y="12700"/>
                    <a:pt x="13061187" y="28321"/>
                  </a:cubicBezTo>
                  <a:lnTo>
                    <a:pt x="13061187" y="3020187"/>
                  </a:lnTo>
                  <a:cubicBezTo>
                    <a:pt x="13061187" y="3035808"/>
                    <a:pt x="13048487" y="3048508"/>
                    <a:pt x="13032867" y="3048508"/>
                  </a:cubicBezTo>
                  <a:lnTo>
                    <a:pt x="28321" y="3048508"/>
                  </a:lnTo>
                  <a:cubicBezTo>
                    <a:pt x="12700" y="3048508"/>
                    <a:pt x="0" y="3035808"/>
                    <a:pt x="0" y="3020187"/>
                  </a:cubicBezTo>
                  <a:close/>
                </a:path>
              </a:pathLst>
            </a:custGeom>
            <a:solidFill>
              <a:srgbClr val="1D232D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4387748" y="7286473"/>
            <a:ext cx="9512503" cy="208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Pipeline(steps=[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('preprocessor', ColumnTransformer(transformers=[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  ('num', Pipeline(steps=[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      ('imputer', SimpleImputer(strategy='median')),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      ('scaler', StandardScaler()),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      ('pca', PCA(n_components=0.95))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  ]), numeric_features)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])),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('classifier', RandomForestClassifier(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  max_depth=20,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  n_estimators=100,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  random_state=42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))</a:t>
            </a:r>
          </a:p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algn="l">
              <a:lnSpc>
                <a:spcPts val="1062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53230" y="613172"/>
            <a:ext cx="6094657" cy="84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750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AutoML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3230" y="1517752"/>
            <a:ext cx="3656705" cy="50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874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PyCaret AutoML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3230" y="2297906"/>
            <a:ext cx="16581539" cy="33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74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Compared additional classifiers: Gradient Boosting, XGBoost, LightGBM, SVM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3230" y="2828334"/>
            <a:ext cx="16581539" cy="33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74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Manual modeling provides </a:t>
            </a:r>
            <a:r>
              <a:rPr lang="en-US" sz="1874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control and transparency</a:t>
            </a:r>
            <a:r>
              <a:rPr lang="en-US" sz="1874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; AutoML offers </a:t>
            </a:r>
            <a:r>
              <a:rPr lang="en-US" sz="1874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broad model exploration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3230" y="3358753"/>
            <a:ext cx="16581539" cy="33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74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Combined approach balances efficiency with understanding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3230" y="3977278"/>
            <a:ext cx="6687893" cy="50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874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AutoML Best Model Confusion Matrix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53230" y="4795542"/>
            <a:ext cx="5457825" cy="4829175"/>
            <a:chOff x="0" y="0"/>
            <a:chExt cx="7277100" cy="64389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2771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7277100">
                  <a:moveTo>
                    <a:pt x="0" y="0"/>
                  </a:moveTo>
                  <a:lnTo>
                    <a:pt x="7277100" y="0"/>
                  </a:lnTo>
                  <a:lnTo>
                    <a:pt x="7277100" y="6438900"/>
                  </a:lnTo>
                  <a:lnTo>
                    <a:pt x="0" y="643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8" y="2826248"/>
            <a:ext cx="7088238" cy="100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0"/>
              </a:lnSpc>
            </a:pPr>
            <a:r>
              <a:rPr lang="en-US" sz="5562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Explainable AI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31188" y="4239520"/>
            <a:ext cx="4619034" cy="3154566"/>
            <a:chOff x="0" y="0"/>
            <a:chExt cx="6158713" cy="42060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5400" y="25400"/>
              <a:ext cx="6107938" cy="4155313"/>
            </a:xfrm>
            <a:custGeom>
              <a:avLst/>
              <a:gdLst/>
              <a:ahLst/>
              <a:cxnLst/>
              <a:rect r="r" b="b" t="t" l="l"/>
              <a:pathLst>
                <a:path h="4155313" w="6107938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5948553" y="0"/>
                  </a:lnTo>
                  <a:cubicBezTo>
                    <a:pt x="6036564" y="0"/>
                    <a:pt x="6107938" y="71120"/>
                    <a:pt x="6107938" y="158750"/>
                  </a:cubicBezTo>
                  <a:lnTo>
                    <a:pt x="6107938" y="3996563"/>
                  </a:lnTo>
                  <a:cubicBezTo>
                    <a:pt x="6107938" y="4084193"/>
                    <a:pt x="6036564" y="4155313"/>
                    <a:pt x="5948553" y="4155313"/>
                  </a:cubicBezTo>
                  <a:lnTo>
                    <a:pt x="159385" y="4155313"/>
                  </a:lnTo>
                  <a:cubicBezTo>
                    <a:pt x="71374" y="4155313"/>
                    <a:pt x="0" y="4084193"/>
                    <a:pt x="0" y="3996563"/>
                  </a:cubicBez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58738" cy="4206113"/>
            </a:xfrm>
            <a:custGeom>
              <a:avLst/>
              <a:gdLst/>
              <a:ahLst/>
              <a:cxnLst/>
              <a:rect r="r" b="b" t="t" l="l"/>
              <a:pathLst>
                <a:path h="4206113" w="6158738">
                  <a:moveTo>
                    <a:pt x="0" y="184150"/>
                  </a:moveTo>
                  <a:cubicBezTo>
                    <a:pt x="0" y="82423"/>
                    <a:pt x="82804" y="0"/>
                    <a:pt x="184785" y="0"/>
                  </a:cubicBezTo>
                  <a:lnTo>
                    <a:pt x="5973953" y="0"/>
                  </a:lnTo>
                  <a:lnTo>
                    <a:pt x="5973953" y="25400"/>
                  </a:lnTo>
                  <a:lnTo>
                    <a:pt x="5973953" y="0"/>
                  </a:lnTo>
                  <a:cubicBezTo>
                    <a:pt x="6075934" y="0"/>
                    <a:pt x="6158738" y="82423"/>
                    <a:pt x="6158738" y="184150"/>
                  </a:cubicBezTo>
                  <a:lnTo>
                    <a:pt x="6133338" y="184150"/>
                  </a:lnTo>
                  <a:lnTo>
                    <a:pt x="6158738" y="184150"/>
                  </a:lnTo>
                  <a:lnTo>
                    <a:pt x="6158738" y="4021963"/>
                  </a:lnTo>
                  <a:lnTo>
                    <a:pt x="6133338" y="4021963"/>
                  </a:lnTo>
                  <a:lnTo>
                    <a:pt x="6158738" y="4021963"/>
                  </a:lnTo>
                  <a:cubicBezTo>
                    <a:pt x="6158738" y="4123817"/>
                    <a:pt x="6075934" y="4206113"/>
                    <a:pt x="5973953" y="4206113"/>
                  </a:cubicBezTo>
                  <a:lnTo>
                    <a:pt x="5973953" y="4180713"/>
                  </a:lnTo>
                  <a:lnTo>
                    <a:pt x="5973953" y="4206113"/>
                  </a:lnTo>
                  <a:lnTo>
                    <a:pt x="184785" y="4206113"/>
                  </a:lnTo>
                  <a:lnTo>
                    <a:pt x="184785" y="4180713"/>
                  </a:lnTo>
                  <a:lnTo>
                    <a:pt x="184785" y="4206113"/>
                  </a:lnTo>
                  <a:cubicBezTo>
                    <a:pt x="82804" y="4206113"/>
                    <a:pt x="0" y="4123690"/>
                    <a:pt x="0" y="4021963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4021963"/>
                  </a:lnTo>
                  <a:lnTo>
                    <a:pt x="25400" y="4021963"/>
                  </a:lnTo>
                  <a:lnTo>
                    <a:pt x="50800" y="4021963"/>
                  </a:lnTo>
                  <a:cubicBezTo>
                    <a:pt x="50800" y="4095496"/>
                    <a:pt x="110744" y="4155313"/>
                    <a:pt x="184785" y="4155313"/>
                  </a:cubicBezTo>
                  <a:lnTo>
                    <a:pt x="5973953" y="4155313"/>
                  </a:lnTo>
                  <a:cubicBezTo>
                    <a:pt x="6047994" y="4155313"/>
                    <a:pt x="6107938" y="4095496"/>
                    <a:pt x="6107938" y="4021963"/>
                  </a:cubicBezTo>
                  <a:lnTo>
                    <a:pt x="6107938" y="184150"/>
                  </a:lnTo>
                  <a:cubicBezTo>
                    <a:pt x="6107938" y="110617"/>
                    <a:pt x="6047994" y="50800"/>
                    <a:pt x="5973953" y="50800"/>
                  </a:cubicBezTo>
                  <a:lnTo>
                    <a:pt x="184785" y="50800"/>
                  </a:lnTo>
                  <a:lnTo>
                    <a:pt x="184785" y="25400"/>
                  </a:lnTo>
                  <a:lnTo>
                    <a:pt x="184785" y="50800"/>
                  </a:lnTo>
                  <a:cubicBezTo>
                    <a:pt x="110744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171859" y="4523032"/>
            <a:ext cx="3544043" cy="51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750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SHAP Framework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71859" y="5172818"/>
            <a:ext cx="3937692" cy="188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187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SHAPley Additive exPlanations provides both local and global interpretability through cooperative game theory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695634" y="4239520"/>
            <a:ext cx="4619177" cy="3154566"/>
            <a:chOff x="0" y="0"/>
            <a:chExt cx="6158903" cy="42060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25400"/>
              <a:ext cx="6108065" cy="4155313"/>
            </a:xfrm>
            <a:custGeom>
              <a:avLst/>
              <a:gdLst/>
              <a:ahLst/>
              <a:cxnLst/>
              <a:rect r="r" b="b" t="t" l="l"/>
              <a:pathLst>
                <a:path h="4155313" w="6108065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5948680" y="0"/>
                  </a:lnTo>
                  <a:cubicBezTo>
                    <a:pt x="6036691" y="0"/>
                    <a:pt x="6108065" y="71120"/>
                    <a:pt x="6108065" y="158750"/>
                  </a:cubicBezTo>
                  <a:lnTo>
                    <a:pt x="6108065" y="3996563"/>
                  </a:lnTo>
                  <a:cubicBezTo>
                    <a:pt x="6108065" y="4084193"/>
                    <a:pt x="6036691" y="4155313"/>
                    <a:pt x="5948680" y="4155313"/>
                  </a:cubicBezTo>
                  <a:lnTo>
                    <a:pt x="159385" y="4155313"/>
                  </a:lnTo>
                  <a:cubicBezTo>
                    <a:pt x="71374" y="4155313"/>
                    <a:pt x="0" y="4084193"/>
                    <a:pt x="0" y="3996563"/>
                  </a:cubicBez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58865" cy="4206113"/>
            </a:xfrm>
            <a:custGeom>
              <a:avLst/>
              <a:gdLst/>
              <a:ahLst/>
              <a:cxnLst/>
              <a:rect r="r" b="b" t="t" l="l"/>
              <a:pathLst>
                <a:path h="4206113" w="6158865">
                  <a:moveTo>
                    <a:pt x="0" y="184150"/>
                  </a:moveTo>
                  <a:cubicBezTo>
                    <a:pt x="0" y="82423"/>
                    <a:pt x="82804" y="0"/>
                    <a:pt x="184785" y="0"/>
                  </a:cubicBezTo>
                  <a:lnTo>
                    <a:pt x="5974080" y="0"/>
                  </a:lnTo>
                  <a:lnTo>
                    <a:pt x="5974080" y="25400"/>
                  </a:lnTo>
                  <a:lnTo>
                    <a:pt x="5974080" y="0"/>
                  </a:lnTo>
                  <a:cubicBezTo>
                    <a:pt x="6076061" y="0"/>
                    <a:pt x="6158865" y="82423"/>
                    <a:pt x="6158865" y="184150"/>
                  </a:cubicBezTo>
                  <a:lnTo>
                    <a:pt x="6133465" y="184150"/>
                  </a:lnTo>
                  <a:lnTo>
                    <a:pt x="6158865" y="184150"/>
                  </a:lnTo>
                  <a:lnTo>
                    <a:pt x="6158865" y="4021963"/>
                  </a:lnTo>
                  <a:lnTo>
                    <a:pt x="6133465" y="4021963"/>
                  </a:lnTo>
                  <a:lnTo>
                    <a:pt x="6158865" y="4021963"/>
                  </a:lnTo>
                  <a:cubicBezTo>
                    <a:pt x="6158865" y="4123817"/>
                    <a:pt x="6076061" y="4206113"/>
                    <a:pt x="5974080" y="4206113"/>
                  </a:cubicBezTo>
                  <a:lnTo>
                    <a:pt x="5974080" y="4180713"/>
                  </a:lnTo>
                  <a:lnTo>
                    <a:pt x="5974080" y="4206113"/>
                  </a:lnTo>
                  <a:lnTo>
                    <a:pt x="184785" y="4206113"/>
                  </a:lnTo>
                  <a:lnTo>
                    <a:pt x="184785" y="4180713"/>
                  </a:lnTo>
                  <a:lnTo>
                    <a:pt x="184785" y="4206113"/>
                  </a:lnTo>
                  <a:cubicBezTo>
                    <a:pt x="82804" y="4206113"/>
                    <a:pt x="0" y="4123690"/>
                    <a:pt x="0" y="4021963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4021963"/>
                  </a:lnTo>
                  <a:lnTo>
                    <a:pt x="25400" y="4021963"/>
                  </a:lnTo>
                  <a:lnTo>
                    <a:pt x="50800" y="4021963"/>
                  </a:lnTo>
                  <a:cubicBezTo>
                    <a:pt x="50800" y="4095496"/>
                    <a:pt x="110744" y="4155313"/>
                    <a:pt x="184785" y="4155313"/>
                  </a:cubicBezTo>
                  <a:lnTo>
                    <a:pt x="5974080" y="4155313"/>
                  </a:lnTo>
                  <a:cubicBezTo>
                    <a:pt x="6048121" y="4155313"/>
                    <a:pt x="6108065" y="4095496"/>
                    <a:pt x="6108065" y="4021963"/>
                  </a:cubicBezTo>
                  <a:lnTo>
                    <a:pt x="6108065" y="184150"/>
                  </a:lnTo>
                  <a:cubicBezTo>
                    <a:pt x="6108065" y="110617"/>
                    <a:pt x="6048121" y="50800"/>
                    <a:pt x="5974080" y="50800"/>
                  </a:cubicBezTo>
                  <a:lnTo>
                    <a:pt x="184785" y="50800"/>
                  </a:lnTo>
                  <a:lnTo>
                    <a:pt x="184785" y="25400"/>
                  </a:lnTo>
                  <a:lnTo>
                    <a:pt x="184785" y="50800"/>
                  </a:lnTo>
                  <a:cubicBezTo>
                    <a:pt x="110744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036306" y="4523032"/>
            <a:ext cx="3544043" cy="51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750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Feature Importance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36306" y="5172818"/>
            <a:ext cx="3937845" cy="406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187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Top contributors: PC1 and PC2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1464764"/>
            <a:ext cx="8994429" cy="100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0"/>
              </a:lnSpc>
            </a:pPr>
            <a:r>
              <a:rPr lang="en-US" sz="5562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Limitations &amp; Future 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123457"/>
            <a:ext cx="4252912" cy="610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312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Current Limitations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3978916"/>
            <a:ext cx="4376890" cy="3453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2875"/>
              </a:lnSpc>
              <a:buFont typeface="Arial"/>
              <a:buChar char="•"/>
            </a:pPr>
            <a:r>
              <a:rPr lang="en-US" sz="2187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Binary classification based on a static median NO₂ threshold, which might oversimplify complex pollution dynamics.</a:t>
            </a:r>
          </a:p>
          <a:p>
            <a:pPr algn="l" marL="329902" indent="-164951" lvl="1">
              <a:lnSpc>
                <a:spcPts val="2875"/>
              </a:lnSpc>
              <a:buFont typeface="Arial"/>
              <a:buChar char="•"/>
            </a:pPr>
            <a:r>
              <a:rPr lang="en-US" sz="2187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This project may be limited by the dataset size and quality, so the model might not work as well on new real-world data.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70397" y="3123457"/>
            <a:ext cx="4252912" cy="610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312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Future Work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70397" y="3978916"/>
            <a:ext cx="4376890" cy="465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2875"/>
              </a:lnSpc>
              <a:buFont typeface="Arial"/>
              <a:buChar char="•"/>
            </a:pPr>
            <a:r>
              <a:rPr lang="en-US" sz="2187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Implement advanced time-series models (e.g., LSTMs, Prophet) to capture temporal patterns.</a:t>
            </a:r>
          </a:p>
          <a:p>
            <a:pPr algn="l" marL="329902" indent="-164951" lvl="1">
              <a:lnSpc>
                <a:spcPts val="2875"/>
              </a:lnSpc>
              <a:buFont typeface="Arial"/>
              <a:buChar char="•"/>
            </a:pPr>
            <a:r>
              <a:rPr lang="en-US" sz="2187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Expand to multi-class air quality categories, aligning with regulatory standards (e.g., EPA's AQI).</a:t>
            </a:r>
          </a:p>
          <a:p>
            <a:pPr algn="l" marL="329902" indent="-164951" lvl="1">
              <a:lnSpc>
                <a:spcPts val="2875"/>
              </a:lnSpc>
              <a:buFont typeface="Arial"/>
              <a:buChar char="•"/>
            </a:pPr>
            <a:r>
              <a:rPr lang="en-US" sz="2187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Develop a framework for real-time deployment, including automated data ingestion and periodic model retraining.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92238" y="1817046"/>
            <a:ext cx="7088238" cy="100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0"/>
              </a:lnSpc>
            </a:pPr>
            <a:r>
              <a:rPr lang="en-US" sz="5562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Conclusion &amp; Q&amp;A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73188" y="3372145"/>
            <a:ext cx="8048034" cy="2049066"/>
            <a:chOff x="0" y="0"/>
            <a:chExt cx="10730713" cy="27320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5400" y="25400"/>
              <a:ext cx="10679938" cy="2681351"/>
            </a:xfrm>
            <a:custGeom>
              <a:avLst/>
              <a:gdLst/>
              <a:ahLst/>
              <a:cxnLst/>
              <a:rect r="r" b="b" t="t" l="l"/>
              <a:pathLst>
                <a:path h="2681351" w="10679938">
                  <a:moveTo>
                    <a:pt x="0" y="243840"/>
                  </a:moveTo>
                  <a:cubicBezTo>
                    <a:pt x="0" y="109220"/>
                    <a:pt x="110744" y="0"/>
                    <a:pt x="247269" y="0"/>
                  </a:cubicBezTo>
                  <a:lnTo>
                    <a:pt x="10432669" y="0"/>
                  </a:lnTo>
                  <a:cubicBezTo>
                    <a:pt x="10569194" y="0"/>
                    <a:pt x="10679938" y="109220"/>
                    <a:pt x="10679938" y="243840"/>
                  </a:cubicBezTo>
                  <a:lnTo>
                    <a:pt x="10679938" y="2437511"/>
                  </a:lnTo>
                  <a:cubicBezTo>
                    <a:pt x="10679938" y="2572131"/>
                    <a:pt x="10569194" y="2681351"/>
                    <a:pt x="10432669" y="2681351"/>
                  </a:cubicBezTo>
                  <a:lnTo>
                    <a:pt x="247269" y="2681351"/>
                  </a:lnTo>
                  <a:cubicBezTo>
                    <a:pt x="110744" y="2681351"/>
                    <a:pt x="0" y="2572131"/>
                    <a:pt x="0" y="2437511"/>
                  </a:cubicBez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30738" cy="2732151"/>
            </a:xfrm>
            <a:custGeom>
              <a:avLst/>
              <a:gdLst/>
              <a:ahLst/>
              <a:cxnLst/>
              <a:rect r="r" b="b" t="t" l="l"/>
              <a:pathLst>
                <a:path h="2732151" w="10730738">
                  <a:moveTo>
                    <a:pt x="0" y="269240"/>
                  </a:moveTo>
                  <a:cubicBezTo>
                    <a:pt x="0" y="120269"/>
                    <a:pt x="122428" y="0"/>
                    <a:pt x="272669" y="0"/>
                  </a:cubicBezTo>
                  <a:lnTo>
                    <a:pt x="10458069" y="0"/>
                  </a:lnTo>
                  <a:lnTo>
                    <a:pt x="10458069" y="25400"/>
                  </a:lnTo>
                  <a:lnTo>
                    <a:pt x="10458069" y="0"/>
                  </a:lnTo>
                  <a:cubicBezTo>
                    <a:pt x="10608310" y="0"/>
                    <a:pt x="10730738" y="120269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2462911"/>
                  </a:lnTo>
                  <a:lnTo>
                    <a:pt x="10705338" y="2462911"/>
                  </a:lnTo>
                  <a:lnTo>
                    <a:pt x="10730738" y="2462911"/>
                  </a:lnTo>
                  <a:cubicBezTo>
                    <a:pt x="10730738" y="2611882"/>
                    <a:pt x="10608310" y="2732151"/>
                    <a:pt x="10458069" y="2732151"/>
                  </a:cubicBezTo>
                  <a:lnTo>
                    <a:pt x="10458069" y="2706751"/>
                  </a:lnTo>
                  <a:lnTo>
                    <a:pt x="10458069" y="2732151"/>
                  </a:lnTo>
                  <a:lnTo>
                    <a:pt x="272669" y="2732151"/>
                  </a:lnTo>
                  <a:lnTo>
                    <a:pt x="272669" y="2706751"/>
                  </a:lnTo>
                  <a:lnTo>
                    <a:pt x="272669" y="2732151"/>
                  </a:lnTo>
                  <a:cubicBezTo>
                    <a:pt x="122428" y="2732151"/>
                    <a:pt x="0" y="2611882"/>
                    <a:pt x="0" y="246291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462911"/>
                  </a:lnTo>
                  <a:lnTo>
                    <a:pt x="25400" y="2462911"/>
                  </a:lnTo>
                  <a:lnTo>
                    <a:pt x="50800" y="2462911"/>
                  </a:lnTo>
                  <a:cubicBezTo>
                    <a:pt x="50800" y="2583180"/>
                    <a:pt x="149860" y="2681351"/>
                    <a:pt x="272669" y="2681351"/>
                  </a:cubicBezTo>
                  <a:lnTo>
                    <a:pt x="10458069" y="2681351"/>
                  </a:lnTo>
                  <a:cubicBezTo>
                    <a:pt x="10581005" y="2681351"/>
                    <a:pt x="10679938" y="2583180"/>
                    <a:pt x="10679938" y="2462911"/>
                  </a:cubicBezTo>
                  <a:lnTo>
                    <a:pt x="10679938" y="269240"/>
                  </a:lnTo>
                  <a:cubicBezTo>
                    <a:pt x="10679938" y="148971"/>
                    <a:pt x="10580878" y="50800"/>
                    <a:pt x="10458069" y="50800"/>
                  </a:cubicBezTo>
                  <a:lnTo>
                    <a:pt x="272669" y="50800"/>
                  </a:lnTo>
                  <a:lnTo>
                    <a:pt x="272669" y="25400"/>
                  </a:lnTo>
                  <a:lnTo>
                    <a:pt x="272669" y="50800"/>
                  </a:lnTo>
                  <a:cubicBezTo>
                    <a:pt x="149860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54138" y="3391195"/>
            <a:ext cx="152400" cy="2010966"/>
            <a:chOff x="0" y="0"/>
            <a:chExt cx="203200" cy="268128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03200" cy="2681351"/>
            </a:xfrm>
            <a:custGeom>
              <a:avLst/>
              <a:gdLst/>
              <a:ahLst/>
              <a:cxnLst/>
              <a:rect r="r" b="b" t="t" l="l"/>
              <a:pathLst>
                <a:path h="2681351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2681351"/>
                  </a:lnTo>
                  <a:lnTo>
                    <a:pt x="0" y="2681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" t="0" r="-25" b="2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28159" y="3655666"/>
            <a:ext cx="3544043" cy="51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750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End-to-End Pipeline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8159" y="4305452"/>
            <a:ext cx="7252392" cy="77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187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Successfully developed and implemented, covering preprocessing to evaluation.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66634" y="3372145"/>
            <a:ext cx="8048177" cy="2049066"/>
            <a:chOff x="0" y="0"/>
            <a:chExt cx="10730903" cy="27320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25400"/>
              <a:ext cx="10680064" cy="2681351"/>
            </a:xfrm>
            <a:custGeom>
              <a:avLst/>
              <a:gdLst/>
              <a:ahLst/>
              <a:cxnLst/>
              <a:rect r="r" b="b" t="t" l="l"/>
              <a:pathLst>
                <a:path h="2681351" w="10680064">
                  <a:moveTo>
                    <a:pt x="0" y="243840"/>
                  </a:moveTo>
                  <a:cubicBezTo>
                    <a:pt x="0" y="109220"/>
                    <a:pt x="110744" y="0"/>
                    <a:pt x="247269" y="0"/>
                  </a:cubicBezTo>
                  <a:lnTo>
                    <a:pt x="10432796" y="0"/>
                  </a:lnTo>
                  <a:cubicBezTo>
                    <a:pt x="10569321" y="0"/>
                    <a:pt x="10680064" y="109220"/>
                    <a:pt x="10680064" y="243840"/>
                  </a:cubicBezTo>
                  <a:lnTo>
                    <a:pt x="10680064" y="2437511"/>
                  </a:lnTo>
                  <a:cubicBezTo>
                    <a:pt x="10680064" y="2572131"/>
                    <a:pt x="10569321" y="2681351"/>
                    <a:pt x="10432796" y="2681351"/>
                  </a:cubicBezTo>
                  <a:lnTo>
                    <a:pt x="247269" y="2681351"/>
                  </a:lnTo>
                  <a:cubicBezTo>
                    <a:pt x="110744" y="2681351"/>
                    <a:pt x="0" y="2572131"/>
                    <a:pt x="0" y="2437511"/>
                  </a:cubicBez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0864" cy="2732151"/>
            </a:xfrm>
            <a:custGeom>
              <a:avLst/>
              <a:gdLst/>
              <a:ahLst/>
              <a:cxnLst/>
              <a:rect r="r" b="b" t="t" l="l"/>
              <a:pathLst>
                <a:path h="2732151" w="10730864">
                  <a:moveTo>
                    <a:pt x="0" y="269240"/>
                  </a:moveTo>
                  <a:cubicBezTo>
                    <a:pt x="0" y="120269"/>
                    <a:pt x="122428" y="0"/>
                    <a:pt x="272669" y="0"/>
                  </a:cubicBezTo>
                  <a:lnTo>
                    <a:pt x="10458196" y="0"/>
                  </a:lnTo>
                  <a:lnTo>
                    <a:pt x="10458196" y="25400"/>
                  </a:lnTo>
                  <a:lnTo>
                    <a:pt x="10458196" y="0"/>
                  </a:lnTo>
                  <a:cubicBezTo>
                    <a:pt x="10608437" y="0"/>
                    <a:pt x="10730864" y="120269"/>
                    <a:pt x="10730864" y="269240"/>
                  </a:cubicBezTo>
                  <a:lnTo>
                    <a:pt x="10705464" y="269240"/>
                  </a:lnTo>
                  <a:lnTo>
                    <a:pt x="10730864" y="269240"/>
                  </a:lnTo>
                  <a:lnTo>
                    <a:pt x="10730864" y="2462911"/>
                  </a:lnTo>
                  <a:lnTo>
                    <a:pt x="10705464" y="2462911"/>
                  </a:lnTo>
                  <a:lnTo>
                    <a:pt x="10730864" y="2462911"/>
                  </a:lnTo>
                  <a:cubicBezTo>
                    <a:pt x="10730864" y="2611882"/>
                    <a:pt x="10608437" y="2732151"/>
                    <a:pt x="10458196" y="2732151"/>
                  </a:cubicBezTo>
                  <a:lnTo>
                    <a:pt x="10458196" y="2706751"/>
                  </a:lnTo>
                  <a:lnTo>
                    <a:pt x="10458196" y="2732151"/>
                  </a:lnTo>
                  <a:lnTo>
                    <a:pt x="272669" y="2732151"/>
                  </a:lnTo>
                  <a:lnTo>
                    <a:pt x="272669" y="2706751"/>
                  </a:lnTo>
                  <a:lnTo>
                    <a:pt x="272669" y="2732151"/>
                  </a:lnTo>
                  <a:cubicBezTo>
                    <a:pt x="122428" y="2732151"/>
                    <a:pt x="0" y="2611882"/>
                    <a:pt x="0" y="246291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462911"/>
                  </a:lnTo>
                  <a:lnTo>
                    <a:pt x="25400" y="2462911"/>
                  </a:lnTo>
                  <a:lnTo>
                    <a:pt x="50800" y="2462911"/>
                  </a:lnTo>
                  <a:cubicBezTo>
                    <a:pt x="50800" y="2583180"/>
                    <a:pt x="149860" y="2681351"/>
                    <a:pt x="272669" y="2681351"/>
                  </a:cubicBezTo>
                  <a:lnTo>
                    <a:pt x="10458196" y="2681351"/>
                  </a:lnTo>
                  <a:cubicBezTo>
                    <a:pt x="10581132" y="2681351"/>
                    <a:pt x="10680064" y="2583180"/>
                    <a:pt x="10680064" y="2462911"/>
                  </a:cubicBezTo>
                  <a:lnTo>
                    <a:pt x="10680064" y="269240"/>
                  </a:lnTo>
                  <a:cubicBezTo>
                    <a:pt x="10680064" y="148971"/>
                    <a:pt x="10581005" y="50800"/>
                    <a:pt x="10458196" y="50800"/>
                  </a:cubicBezTo>
                  <a:lnTo>
                    <a:pt x="272669" y="50800"/>
                  </a:lnTo>
                  <a:lnTo>
                    <a:pt x="272669" y="25400"/>
                  </a:lnTo>
                  <a:lnTo>
                    <a:pt x="272669" y="50800"/>
                  </a:lnTo>
                  <a:cubicBezTo>
                    <a:pt x="149860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247584" y="3391195"/>
            <a:ext cx="152400" cy="2010966"/>
            <a:chOff x="0" y="0"/>
            <a:chExt cx="203200" cy="2681288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203200" cy="2681351"/>
            </a:xfrm>
            <a:custGeom>
              <a:avLst/>
              <a:gdLst/>
              <a:ahLst/>
              <a:cxnLst/>
              <a:rect r="r" b="b" t="t" l="l"/>
              <a:pathLst>
                <a:path h="2681351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2681351"/>
                  </a:lnTo>
                  <a:lnTo>
                    <a:pt x="0" y="2681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" t="0" r="-25" b="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721606" y="3655666"/>
            <a:ext cx="3544043" cy="51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750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Model Performance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21606" y="4305452"/>
            <a:ext cx="7252545" cy="77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187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Random Forest significantly outperformed the Logistic Regression baseline.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838909" y="5666632"/>
            <a:ext cx="8048034" cy="2049066"/>
            <a:chOff x="0" y="0"/>
            <a:chExt cx="10730713" cy="27320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5400" y="25400"/>
              <a:ext cx="10679938" cy="2681351"/>
            </a:xfrm>
            <a:custGeom>
              <a:avLst/>
              <a:gdLst/>
              <a:ahLst/>
              <a:cxnLst/>
              <a:rect r="r" b="b" t="t" l="l"/>
              <a:pathLst>
                <a:path h="2681351" w="10679938">
                  <a:moveTo>
                    <a:pt x="0" y="243840"/>
                  </a:moveTo>
                  <a:cubicBezTo>
                    <a:pt x="0" y="109220"/>
                    <a:pt x="110744" y="0"/>
                    <a:pt x="247269" y="0"/>
                  </a:cubicBezTo>
                  <a:lnTo>
                    <a:pt x="10432669" y="0"/>
                  </a:lnTo>
                  <a:cubicBezTo>
                    <a:pt x="10569194" y="0"/>
                    <a:pt x="10679938" y="109220"/>
                    <a:pt x="10679938" y="243840"/>
                  </a:cubicBezTo>
                  <a:lnTo>
                    <a:pt x="10679938" y="2437511"/>
                  </a:lnTo>
                  <a:cubicBezTo>
                    <a:pt x="10679938" y="2572131"/>
                    <a:pt x="10569194" y="2681351"/>
                    <a:pt x="10432669" y="2681351"/>
                  </a:cubicBezTo>
                  <a:lnTo>
                    <a:pt x="247269" y="2681351"/>
                  </a:lnTo>
                  <a:cubicBezTo>
                    <a:pt x="110744" y="2681351"/>
                    <a:pt x="0" y="2572131"/>
                    <a:pt x="0" y="2437511"/>
                  </a:cubicBez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730738" cy="2732151"/>
            </a:xfrm>
            <a:custGeom>
              <a:avLst/>
              <a:gdLst/>
              <a:ahLst/>
              <a:cxnLst/>
              <a:rect r="r" b="b" t="t" l="l"/>
              <a:pathLst>
                <a:path h="2732151" w="10730738">
                  <a:moveTo>
                    <a:pt x="0" y="269240"/>
                  </a:moveTo>
                  <a:cubicBezTo>
                    <a:pt x="0" y="120269"/>
                    <a:pt x="122428" y="0"/>
                    <a:pt x="272669" y="0"/>
                  </a:cubicBezTo>
                  <a:lnTo>
                    <a:pt x="10458069" y="0"/>
                  </a:lnTo>
                  <a:lnTo>
                    <a:pt x="10458069" y="25400"/>
                  </a:lnTo>
                  <a:lnTo>
                    <a:pt x="10458069" y="0"/>
                  </a:lnTo>
                  <a:cubicBezTo>
                    <a:pt x="10608310" y="0"/>
                    <a:pt x="10730738" y="120269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2462911"/>
                  </a:lnTo>
                  <a:lnTo>
                    <a:pt x="10705338" y="2462911"/>
                  </a:lnTo>
                  <a:lnTo>
                    <a:pt x="10730738" y="2462911"/>
                  </a:lnTo>
                  <a:cubicBezTo>
                    <a:pt x="10730738" y="2611882"/>
                    <a:pt x="10608310" y="2732151"/>
                    <a:pt x="10458069" y="2732151"/>
                  </a:cubicBezTo>
                  <a:lnTo>
                    <a:pt x="10458069" y="2706751"/>
                  </a:lnTo>
                  <a:lnTo>
                    <a:pt x="10458069" y="2732151"/>
                  </a:lnTo>
                  <a:lnTo>
                    <a:pt x="272669" y="2732151"/>
                  </a:lnTo>
                  <a:lnTo>
                    <a:pt x="272669" y="2706751"/>
                  </a:lnTo>
                  <a:lnTo>
                    <a:pt x="272669" y="2732151"/>
                  </a:lnTo>
                  <a:cubicBezTo>
                    <a:pt x="122428" y="2732151"/>
                    <a:pt x="0" y="2611882"/>
                    <a:pt x="0" y="246291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462911"/>
                  </a:lnTo>
                  <a:lnTo>
                    <a:pt x="25400" y="2462911"/>
                  </a:lnTo>
                  <a:lnTo>
                    <a:pt x="50800" y="2462911"/>
                  </a:lnTo>
                  <a:cubicBezTo>
                    <a:pt x="50800" y="2583180"/>
                    <a:pt x="149860" y="2681351"/>
                    <a:pt x="272669" y="2681351"/>
                  </a:cubicBezTo>
                  <a:lnTo>
                    <a:pt x="10458069" y="2681351"/>
                  </a:lnTo>
                  <a:cubicBezTo>
                    <a:pt x="10581005" y="2681351"/>
                    <a:pt x="10679938" y="2583180"/>
                    <a:pt x="10679938" y="2462911"/>
                  </a:cubicBezTo>
                  <a:lnTo>
                    <a:pt x="10679938" y="269240"/>
                  </a:lnTo>
                  <a:cubicBezTo>
                    <a:pt x="10679938" y="148971"/>
                    <a:pt x="10580878" y="50800"/>
                    <a:pt x="10458069" y="50800"/>
                  </a:cubicBezTo>
                  <a:lnTo>
                    <a:pt x="272669" y="50800"/>
                  </a:lnTo>
                  <a:lnTo>
                    <a:pt x="272669" y="25400"/>
                  </a:lnTo>
                  <a:lnTo>
                    <a:pt x="272669" y="50800"/>
                  </a:lnTo>
                  <a:cubicBezTo>
                    <a:pt x="149860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4819859" y="5685682"/>
            <a:ext cx="152400" cy="2010966"/>
            <a:chOff x="0" y="0"/>
            <a:chExt cx="203200" cy="2681288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203200" cy="2681351"/>
            </a:xfrm>
            <a:custGeom>
              <a:avLst/>
              <a:gdLst/>
              <a:ahLst/>
              <a:cxnLst/>
              <a:rect r="r" b="b" t="t" l="l"/>
              <a:pathLst>
                <a:path h="2681351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2681351"/>
                  </a:lnTo>
                  <a:lnTo>
                    <a:pt x="0" y="2681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" t="0" r="-25" b="2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5293881" y="5950153"/>
            <a:ext cx="3544043" cy="51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750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Explainable AI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93881" y="6599930"/>
            <a:ext cx="7252392" cy="77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187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SHAP framework provided transparent and actionable insights into model predictions.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2238" y="7977483"/>
            <a:ext cx="16303523" cy="406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187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This project demonstrates a practical and reproducible path from raw sensor data to explainable air-quality risk classification.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407291"/>
            <a:ext cx="7088238" cy="100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0"/>
              </a:lnSpc>
            </a:pPr>
            <a:r>
              <a:rPr lang="en-US" sz="5562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Project Objective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801513"/>
            <a:ext cx="9445523" cy="151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187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Urban air quality monitoring systems require early warning signals to protect public health. This project builds an end-to-end machine learning pipeline to classify pollution risk levels using multivariate sensor data from the UCI Air Quality dataset.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594452"/>
            <a:ext cx="9445523" cy="151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187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The target variable is engineered from a median threshold of </a:t>
            </a:r>
            <a:r>
              <a:rPr lang="en-US" sz="2187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NO₂ levels </a:t>
            </a:r>
            <a:r>
              <a:rPr lang="en-US" sz="2187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, creating a binary classifier that flags high-pollution conditions. We compare both manual ML pipeline development and automated machine learning approaches.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9251" y="1124398"/>
            <a:ext cx="6709324" cy="94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250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Dataset 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39251" y="2925666"/>
            <a:ext cx="9541113" cy="4673198"/>
            <a:chOff x="0" y="0"/>
            <a:chExt cx="9956800" cy="487680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9956800" cy="4876800"/>
            </a:xfrm>
            <a:custGeom>
              <a:avLst/>
              <a:gdLst/>
              <a:ahLst/>
              <a:cxnLst/>
              <a:rect r="r" b="b" t="t" l="l"/>
              <a:pathLst>
                <a:path h="4876800" w="9956800">
                  <a:moveTo>
                    <a:pt x="0" y="0"/>
                  </a:moveTo>
                  <a:lnTo>
                    <a:pt x="9956800" y="0"/>
                  </a:lnTo>
                  <a:lnTo>
                    <a:pt x="99568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040343" y="2669534"/>
            <a:ext cx="3354591" cy="47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25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Source &amp; Scale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40343" y="3369021"/>
            <a:ext cx="5317779" cy="1047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UCI Air Quality dataset containing 9,358 hourly records with 15 sensor measurements across multiple gas species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40343" y="4631827"/>
            <a:ext cx="3354591" cy="47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25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Feature Types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40343" y="5331323"/>
            <a:ext cx="5317779" cy="156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2625"/>
              </a:lnSpc>
              <a:buFont typeface="Arial"/>
              <a:buChar char="•"/>
            </a:pPr>
            <a:r>
              <a:rPr lang="en-US" sz="2062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Gaseous pollutants (NOx, CO, benzene)</a:t>
            </a:r>
          </a:p>
          <a:p>
            <a:pPr algn="l" marL="311051" indent="-155525" lvl="1">
              <a:lnSpc>
                <a:spcPts val="2625"/>
              </a:lnSpc>
              <a:buFont typeface="Arial"/>
              <a:buChar char="•"/>
            </a:pPr>
            <a:r>
              <a:rPr lang="en-US" sz="2062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Weather conditions (temperature, humidity)</a:t>
            </a:r>
          </a:p>
          <a:p>
            <a:pPr algn="l" marL="311051" indent="-155525" lvl="1">
              <a:lnSpc>
                <a:spcPts val="2625"/>
              </a:lnSpc>
              <a:buFont typeface="Arial"/>
              <a:buChar char="•"/>
            </a:pPr>
            <a:r>
              <a:rPr lang="en-US" sz="2062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Derived physical quantities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40343" y="7111308"/>
            <a:ext cx="3354591" cy="47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25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Missing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40343" y="7810795"/>
            <a:ext cx="5317779" cy="1047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Sentinel value </a:t>
            </a:r>
            <a:r>
              <a:rPr lang="en-US" sz="2062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-200</a:t>
            </a:r>
            <a:r>
              <a:rPr lang="en-US" sz="2062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 indicates missing readings—a pattern requiring careful handling during preprocessing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280961"/>
            <a:ext cx="4474073" cy="51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750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Exploratory Data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17933"/>
            <a:ext cx="8482423" cy="91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328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Descriptive statistics revealed wide variations in feature scales, prompting standardization. Distribution checks identified skewed variables that would benefit from transformation.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54651"/>
            <a:ext cx="9273872" cy="91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328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Missingness analysis confirmed consistent -200 sentinel pattern. Correlation matrices highlighted dependencies between pollutant sensors (e.g., NOx and NO₂ correlation &gt; 0.7).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966897"/>
            <a:ext cx="9273872" cy="91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328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Feature-class boxplots demonstrated clear signal differences between below-threshold and above-threshold NO₂ conditions, validating class separability.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15574" y="1221247"/>
            <a:ext cx="7315503" cy="6705824"/>
            <a:chOff x="0" y="0"/>
            <a:chExt cx="6290666" cy="576639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6290691" cy="5766435"/>
            </a:xfrm>
            <a:custGeom>
              <a:avLst/>
              <a:gdLst/>
              <a:ahLst/>
              <a:cxnLst/>
              <a:rect r="r" b="b" t="t" l="l"/>
              <a:pathLst>
                <a:path h="5766435" w="6290691">
                  <a:moveTo>
                    <a:pt x="0" y="0"/>
                  </a:moveTo>
                  <a:lnTo>
                    <a:pt x="6290691" y="0"/>
                  </a:lnTo>
                  <a:lnTo>
                    <a:pt x="6290691" y="5766435"/>
                  </a:lnTo>
                  <a:lnTo>
                    <a:pt x="0" y="5766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7" r="0" b="-27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295942" y="430056"/>
            <a:ext cx="5860615" cy="38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2324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Feature Distributions by Pollution Class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295942" y="1141936"/>
            <a:ext cx="13335392" cy="7578886"/>
            <a:chOff x="0" y="0"/>
            <a:chExt cx="13042506" cy="7412431"/>
          </a:xfrm>
        </p:grpSpPr>
        <p:sp>
          <p:nvSpPr>
            <p:cNvPr name="Freeform 6" id="6" descr="preencoded.png"/>
            <p:cNvSpPr/>
            <p:nvPr/>
          </p:nvSpPr>
          <p:spPr>
            <a:xfrm flipH="false" flipV="false" rot="0">
              <a:off x="0" y="0"/>
              <a:ext cx="13042519" cy="7412482"/>
            </a:xfrm>
            <a:custGeom>
              <a:avLst/>
              <a:gdLst/>
              <a:ahLst/>
              <a:cxnLst/>
              <a:rect r="r" b="b" t="t" l="l"/>
              <a:pathLst>
                <a:path h="7412482" w="13042519">
                  <a:moveTo>
                    <a:pt x="0" y="0"/>
                  </a:moveTo>
                  <a:lnTo>
                    <a:pt x="13042519" y="0"/>
                  </a:lnTo>
                  <a:lnTo>
                    <a:pt x="13042519" y="7412482"/>
                  </a:lnTo>
                  <a:lnTo>
                    <a:pt x="0" y="7412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7" r="0" b="-27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19905" y="786260"/>
            <a:ext cx="9590189" cy="1784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125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Feature Engineering &amp; Preprocessing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9905" y="2936081"/>
            <a:ext cx="1314155" cy="1576978"/>
            <a:chOff x="0" y="0"/>
            <a:chExt cx="1752206" cy="2102637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752219" cy="2102612"/>
            </a:xfrm>
            <a:custGeom>
              <a:avLst/>
              <a:gdLst/>
              <a:ahLst/>
              <a:cxnLst/>
              <a:rect r="r" b="b" t="t" l="l"/>
              <a:pathLst>
                <a:path h="2102612" w="1752219">
                  <a:moveTo>
                    <a:pt x="0" y="0"/>
                  </a:moveTo>
                  <a:lnTo>
                    <a:pt x="1752219" y="0"/>
                  </a:lnTo>
                  <a:lnTo>
                    <a:pt x="1752219" y="2102612"/>
                  </a:lnTo>
                  <a:lnTo>
                    <a:pt x="0" y="2102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0" r="0" b="-12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477691" y="3160814"/>
            <a:ext cx="3423647" cy="46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562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Clean Missing Values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77691" y="3753145"/>
            <a:ext cx="8032404" cy="34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Replace sentinel -200 with NaN for robust missing data handling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19905" y="4513059"/>
            <a:ext cx="1314155" cy="1576978"/>
            <a:chOff x="0" y="0"/>
            <a:chExt cx="1752206" cy="2102637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752219" cy="2102612"/>
            </a:xfrm>
            <a:custGeom>
              <a:avLst/>
              <a:gdLst/>
              <a:ahLst/>
              <a:cxnLst/>
              <a:rect r="r" b="b" t="t" l="l"/>
              <a:pathLst>
                <a:path h="2102612" w="1752219">
                  <a:moveTo>
                    <a:pt x="0" y="0"/>
                  </a:moveTo>
                  <a:lnTo>
                    <a:pt x="1752219" y="0"/>
                  </a:lnTo>
                  <a:lnTo>
                    <a:pt x="1752219" y="2102612"/>
                  </a:lnTo>
                  <a:lnTo>
                    <a:pt x="0" y="2102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20" r="0" b="-12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477691" y="4737792"/>
            <a:ext cx="3285534" cy="46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562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Impute Strategically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77691" y="5330133"/>
            <a:ext cx="8032404" cy="34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Median imputation provides outlier resistance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19905" y="6090047"/>
            <a:ext cx="1314155" cy="1757362"/>
            <a:chOff x="0" y="0"/>
            <a:chExt cx="1752206" cy="234315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752219" cy="2343150"/>
            </a:xfrm>
            <a:custGeom>
              <a:avLst/>
              <a:gdLst/>
              <a:ahLst/>
              <a:cxnLst/>
              <a:rect r="r" b="b" t="t" l="l"/>
              <a:pathLst>
                <a:path h="2343150" w="1752219">
                  <a:moveTo>
                    <a:pt x="0" y="0"/>
                  </a:moveTo>
                  <a:lnTo>
                    <a:pt x="1752219" y="0"/>
                  </a:lnTo>
                  <a:lnTo>
                    <a:pt x="1752219" y="2343150"/>
                  </a:lnTo>
                  <a:lnTo>
                    <a:pt x="0" y="2343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24" r="0" b="-124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477691" y="6314780"/>
            <a:ext cx="3285534" cy="46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562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Engineer Features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77691" y="6907111"/>
            <a:ext cx="8032404" cy="67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Create target variable to be pollution level derived from NO₂  column.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19905" y="7847409"/>
            <a:ext cx="1314155" cy="1576978"/>
            <a:chOff x="0" y="0"/>
            <a:chExt cx="1752206" cy="2102637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1752219" cy="2102612"/>
            </a:xfrm>
            <a:custGeom>
              <a:avLst/>
              <a:gdLst/>
              <a:ahLst/>
              <a:cxnLst/>
              <a:rect r="r" b="b" t="t" l="l"/>
              <a:pathLst>
                <a:path h="2102612" w="1752219">
                  <a:moveTo>
                    <a:pt x="0" y="0"/>
                  </a:moveTo>
                  <a:lnTo>
                    <a:pt x="1752219" y="0"/>
                  </a:lnTo>
                  <a:lnTo>
                    <a:pt x="1752219" y="2102612"/>
                  </a:lnTo>
                  <a:lnTo>
                    <a:pt x="0" y="2102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20" r="0" b="-122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477691" y="8072142"/>
            <a:ext cx="3549701" cy="46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562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Standardize &amp; Reduce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77691" y="8664473"/>
            <a:ext cx="8032404" cy="34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Feature standardization and PCA retaining 95% variance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010670" y="1223667"/>
            <a:ext cx="6250486" cy="72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062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ML Pipeline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10670" y="2300878"/>
            <a:ext cx="2584552" cy="36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Train/Test Split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010670" y="2835031"/>
            <a:ext cx="6881222" cy="1006821"/>
            <a:chOff x="0" y="0"/>
            <a:chExt cx="9174963" cy="13424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74988" cy="1342517"/>
            </a:xfrm>
            <a:custGeom>
              <a:avLst/>
              <a:gdLst/>
              <a:ahLst/>
              <a:cxnLst/>
              <a:rect r="r" b="b" t="t" l="l"/>
              <a:pathLst>
                <a:path h="1342517" w="9174988">
                  <a:moveTo>
                    <a:pt x="0" y="115824"/>
                  </a:moveTo>
                  <a:cubicBezTo>
                    <a:pt x="0" y="51816"/>
                    <a:pt x="51816" y="0"/>
                    <a:pt x="115824" y="0"/>
                  </a:cubicBezTo>
                  <a:lnTo>
                    <a:pt x="9059164" y="0"/>
                  </a:lnTo>
                  <a:cubicBezTo>
                    <a:pt x="9123172" y="0"/>
                    <a:pt x="9174988" y="51816"/>
                    <a:pt x="9174988" y="115824"/>
                  </a:cubicBezTo>
                  <a:lnTo>
                    <a:pt x="9174988" y="1226693"/>
                  </a:lnTo>
                  <a:cubicBezTo>
                    <a:pt x="9174988" y="1290701"/>
                    <a:pt x="9123172" y="1342517"/>
                    <a:pt x="9059164" y="1342517"/>
                  </a:cubicBezTo>
                  <a:lnTo>
                    <a:pt x="115824" y="1342517"/>
                  </a:lnTo>
                  <a:cubicBezTo>
                    <a:pt x="51816" y="1342390"/>
                    <a:pt x="0" y="1290574"/>
                    <a:pt x="0" y="1226693"/>
                  </a:cubicBezTo>
                  <a:close/>
                </a:path>
              </a:pathLst>
            </a:custGeom>
            <a:solidFill>
              <a:srgbClr val="1D232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000402" y="2835031"/>
            <a:ext cx="6901758" cy="1006821"/>
            <a:chOff x="0" y="0"/>
            <a:chExt cx="9202344" cy="13424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02420" cy="1342517"/>
            </a:xfrm>
            <a:custGeom>
              <a:avLst/>
              <a:gdLst/>
              <a:ahLst/>
              <a:cxnLst/>
              <a:rect r="r" b="b" t="t" l="l"/>
              <a:pathLst>
                <a:path h="1342517" w="9202420">
                  <a:moveTo>
                    <a:pt x="0" y="41402"/>
                  </a:moveTo>
                  <a:cubicBezTo>
                    <a:pt x="0" y="18542"/>
                    <a:pt x="18542" y="0"/>
                    <a:pt x="41402" y="0"/>
                  </a:cubicBezTo>
                  <a:lnTo>
                    <a:pt x="9161018" y="0"/>
                  </a:lnTo>
                  <a:cubicBezTo>
                    <a:pt x="9183878" y="0"/>
                    <a:pt x="9202420" y="18542"/>
                    <a:pt x="9202420" y="41402"/>
                  </a:cubicBezTo>
                  <a:lnTo>
                    <a:pt x="9202420" y="1301115"/>
                  </a:lnTo>
                  <a:cubicBezTo>
                    <a:pt x="9202420" y="1323975"/>
                    <a:pt x="9183878" y="1342517"/>
                    <a:pt x="9161018" y="1342517"/>
                  </a:cubicBezTo>
                  <a:lnTo>
                    <a:pt x="41402" y="1342517"/>
                  </a:lnTo>
                  <a:cubicBezTo>
                    <a:pt x="18542" y="1342517"/>
                    <a:pt x="0" y="1323975"/>
                    <a:pt x="0" y="1301115"/>
                  </a:cubicBezTo>
                  <a:close/>
                </a:path>
              </a:pathLst>
            </a:custGeom>
            <a:solidFill>
              <a:srgbClr val="1D232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207123" y="2970905"/>
            <a:ext cx="6488316" cy="716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X_train, X_test, y_train, y_test = train_test_split(</a:t>
            </a:r>
          </a:p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X, y, test_size=0.2, random_state=42, stratify=y</a:t>
            </a:r>
          </a:p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10670" y="4001843"/>
            <a:ext cx="6881222" cy="93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The data is split into </a:t>
            </a:r>
            <a:r>
              <a:rPr lang="en-US" sz="1625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80% training</a:t>
            </a:r>
            <a:r>
              <a:rPr lang="en-US" sz="1625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 and </a:t>
            </a:r>
            <a:r>
              <a:rPr lang="en-US" sz="1625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20% test</a:t>
            </a:r>
            <a:r>
              <a:rPr lang="en-US" sz="1625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 sets using stratified sampling to maintain class distribution. The random_state=42 ensures reproducibility, while stratify=y preserves the proportion of high-pollution vs normal conditions in both sets.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05642" y="2300878"/>
            <a:ext cx="2913307" cy="36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Preprocessing Pipeline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405642" y="2835031"/>
            <a:ext cx="6881222" cy="1703784"/>
            <a:chOff x="0" y="0"/>
            <a:chExt cx="9174963" cy="22717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74988" cy="2271776"/>
            </a:xfrm>
            <a:custGeom>
              <a:avLst/>
              <a:gdLst/>
              <a:ahLst/>
              <a:cxnLst/>
              <a:rect r="r" b="b" t="t" l="l"/>
              <a:pathLst>
                <a:path h="2271776" w="9174988">
                  <a:moveTo>
                    <a:pt x="0" y="115824"/>
                  </a:moveTo>
                  <a:cubicBezTo>
                    <a:pt x="0" y="51816"/>
                    <a:pt x="51816" y="0"/>
                    <a:pt x="115824" y="0"/>
                  </a:cubicBezTo>
                  <a:lnTo>
                    <a:pt x="9059164" y="0"/>
                  </a:lnTo>
                  <a:cubicBezTo>
                    <a:pt x="9123172" y="0"/>
                    <a:pt x="9174988" y="51816"/>
                    <a:pt x="9174988" y="115824"/>
                  </a:cubicBezTo>
                  <a:lnTo>
                    <a:pt x="9174988" y="2155952"/>
                  </a:lnTo>
                  <a:cubicBezTo>
                    <a:pt x="9174988" y="2219960"/>
                    <a:pt x="9123172" y="2271776"/>
                    <a:pt x="9059164" y="2271776"/>
                  </a:cubicBezTo>
                  <a:lnTo>
                    <a:pt x="115824" y="2271776"/>
                  </a:lnTo>
                  <a:cubicBezTo>
                    <a:pt x="51816" y="2271776"/>
                    <a:pt x="0" y="2219960"/>
                    <a:pt x="0" y="2155952"/>
                  </a:cubicBezTo>
                  <a:close/>
                </a:path>
              </a:pathLst>
            </a:custGeom>
            <a:solidFill>
              <a:srgbClr val="1D232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395374" y="2835031"/>
            <a:ext cx="6901758" cy="1703784"/>
            <a:chOff x="0" y="0"/>
            <a:chExt cx="9202344" cy="22717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202420" cy="2271776"/>
            </a:xfrm>
            <a:custGeom>
              <a:avLst/>
              <a:gdLst/>
              <a:ahLst/>
              <a:cxnLst/>
              <a:rect r="r" b="b" t="t" l="l"/>
              <a:pathLst>
                <a:path h="2271776" w="9202420">
                  <a:moveTo>
                    <a:pt x="0" y="41402"/>
                  </a:moveTo>
                  <a:cubicBezTo>
                    <a:pt x="0" y="18542"/>
                    <a:pt x="18542" y="0"/>
                    <a:pt x="41402" y="0"/>
                  </a:cubicBezTo>
                  <a:lnTo>
                    <a:pt x="9161018" y="0"/>
                  </a:lnTo>
                  <a:cubicBezTo>
                    <a:pt x="9183878" y="0"/>
                    <a:pt x="9202420" y="18542"/>
                    <a:pt x="9202420" y="41402"/>
                  </a:cubicBezTo>
                  <a:lnTo>
                    <a:pt x="9202420" y="2230374"/>
                  </a:lnTo>
                  <a:cubicBezTo>
                    <a:pt x="9202420" y="2253234"/>
                    <a:pt x="9183878" y="2271776"/>
                    <a:pt x="9161018" y="2271776"/>
                  </a:cubicBezTo>
                  <a:lnTo>
                    <a:pt x="41402" y="2271776"/>
                  </a:lnTo>
                  <a:cubicBezTo>
                    <a:pt x="18542" y="2271776"/>
                    <a:pt x="0" y="2253234"/>
                    <a:pt x="0" y="2230374"/>
                  </a:cubicBezTo>
                  <a:close/>
                </a:path>
              </a:pathLst>
            </a:custGeom>
            <a:solidFill>
              <a:srgbClr val="1D232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602095" y="2970905"/>
            <a:ext cx="6488316" cy="141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numeric_pipeline = Pipeline(steps=[</a:t>
            </a:r>
          </a:p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("imputer", SimpleImputer(</a:t>
            </a:r>
          </a:p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    strategy="median")),</a:t>
            </a:r>
          </a:p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("scaler", StandardScaler()),</a:t>
            </a:r>
          </a:p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("pca", PCA(n_components=0.95)),</a:t>
            </a:r>
          </a:p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05642" y="4698797"/>
            <a:ext cx="6881222" cy="93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This pipeline handles all numeric features through three sequential steps: </a:t>
            </a:r>
            <a:r>
              <a:rPr lang="en-US" sz="1625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median imputation</a:t>
            </a:r>
            <a:r>
              <a:rPr lang="en-US" sz="1625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 for missing values, </a:t>
            </a:r>
            <a:r>
              <a:rPr lang="en-US" sz="1625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standardization</a:t>
            </a:r>
            <a:r>
              <a:rPr lang="en-US" sz="1625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 to normalize feature scales, and </a:t>
            </a:r>
            <a:r>
              <a:rPr lang="en-US" sz="1625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PCA</a:t>
            </a:r>
            <a:r>
              <a:rPr lang="en-US" sz="1625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 to reduce dimensionality while retaining 95% of variance.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10670" y="6064891"/>
            <a:ext cx="2584552" cy="36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ColumnTransformer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010670" y="6599034"/>
            <a:ext cx="6881222" cy="1239145"/>
            <a:chOff x="0" y="0"/>
            <a:chExt cx="9174963" cy="165219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174988" cy="1652270"/>
            </a:xfrm>
            <a:custGeom>
              <a:avLst/>
              <a:gdLst/>
              <a:ahLst/>
              <a:cxnLst/>
              <a:rect r="r" b="b" t="t" l="l"/>
              <a:pathLst>
                <a:path h="1652270" w="9174988">
                  <a:moveTo>
                    <a:pt x="0" y="115824"/>
                  </a:moveTo>
                  <a:cubicBezTo>
                    <a:pt x="0" y="51816"/>
                    <a:pt x="51816" y="0"/>
                    <a:pt x="115824" y="0"/>
                  </a:cubicBezTo>
                  <a:lnTo>
                    <a:pt x="9059164" y="0"/>
                  </a:lnTo>
                  <a:cubicBezTo>
                    <a:pt x="9123172" y="0"/>
                    <a:pt x="9174988" y="51816"/>
                    <a:pt x="9174988" y="115824"/>
                  </a:cubicBezTo>
                  <a:lnTo>
                    <a:pt x="9174988" y="1536446"/>
                  </a:lnTo>
                  <a:cubicBezTo>
                    <a:pt x="9174988" y="1600454"/>
                    <a:pt x="9123172" y="1652270"/>
                    <a:pt x="9059164" y="1652270"/>
                  </a:cubicBezTo>
                  <a:lnTo>
                    <a:pt x="115824" y="1652270"/>
                  </a:lnTo>
                  <a:cubicBezTo>
                    <a:pt x="51816" y="1652270"/>
                    <a:pt x="0" y="1600454"/>
                    <a:pt x="0" y="1536446"/>
                  </a:cubicBezTo>
                  <a:close/>
                </a:path>
              </a:pathLst>
            </a:custGeom>
            <a:solidFill>
              <a:srgbClr val="1D232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2000402" y="6599034"/>
            <a:ext cx="6901758" cy="1239145"/>
            <a:chOff x="0" y="0"/>
            <a:chExt cx="9202344" cy="165219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202420" cy="1652270"/>
            </a:xfrm>
            <a:custGeom>
              <a:avLst/>
              <a:gdLst/>
              <a:ahLst/>
              <a:cxnLst/>
              <a:rect r="r" b="b" t="t" l="l"/>
              <a:pathLst>
                <a:path h="1652270" w="9202420">
                  <a:moveTo>
                    <a:pt x="0" y="41402"/>
                  </a:moveTo>
                  <a:cubicBezTo>
                    <a:pt x="0" y="18542"/>
                    <a:pt x="18542" y="0"/>
                    <a:pt x="41402" y="0"/>
                  </a:cubicBezTo>
                  <a:lnTo>
                    <a:pt x="9161018" y="0"/>
                  </a:lnTo>
                  <a:cubicBezTo>
                    <a:pt x="9183878" y="0"/>
                    <a:pt x="9202420" y="18542"/>
                    <a:pt x="9202420" y="41402"/>
                  </a:cubicBezTo>
                  <a:lnTo>
                    <a:pt x="9202420" y="1610868"/>
                  </a:lnTo>
                  <a:cubicBezTo>
                    <a:pt x="9202420" y="1633728"/>
                    <a:pt x="9183878" y="1652270"/>
                    <a:pt x="9161018" y="1652270"/>
                  </a:cubicBezTo>
                  <a:lnTo>
                    <a:pt x="41402" y="1652270"/>
                  </a:lnTo>
                  <a:cubicBezTo>
                    <a:pt x="18542" y="1652270"/>
                    <a:pt x="0" y="1633728"/>
                    <a:pt x="0" y="1610868"/>
                  </a:cubicBezTo>
                  <a:close/>
                </a:path>
              </a:pathLst>
            </a:custGeom>
            <a:solidFill>
              <a:srgbClr val="1D232D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207123" y="6734918"/>
            <a:ext cx="6488316" cy="94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preprocessor = ColumnTransformer([</a:t>
            </a:r>
          </a:p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("num", numeric_pipeline,</a:t>
            </a:r>
          </a:p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    num_features),</a:t>
            </a:r>
          </a:p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10670" y="7998171"/>
            <a:ext cx="6881222" cy="70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The ColumnTransformer applies the numeric_pipeline consistently to all numeric features, ensuring identical preprocessing across the dataset and preventing data leakage.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396117" y="6102696"/>
            <a:ext cx="6900272" cy="1189730"/>
            <a:chOff x="0" y="0"/>
            <a:chExt cx="9200363" cy="158630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2700" y="12700"/>
              <a:ext cx="9174988" cy="1560957"/>
            </a:xfrm>
            <a:custGeom>
              <a:avLst/>
              <a:gdLst/>
              <a:ahLst/>
              <a:cxnLst/>
              <a:rect r="r" b="b" t="t" l="l"/>
              <a:pathLst>
                <a:path h="1560957" w="9174988">
                  <a:moveTo>
                    <a:pt x="0" y="115824"/>
                  </a:moveTo>
                  <a:cubicBezTo>
                    <a:pt x="0" y="51816"/>
                    <a:pt x="52578" y="0"/>
                    <a:pt x="117348" y="0"/>
                  </a:cubicBezTo>
                  <a:lnTo>
                    <a:pt x="9057640" y="0"/>
                  </a:lnTo>
                  <a:cubicBezTo>
                    <a:pt x="9122410" y="0"/>
                    <a:pt x="9174988" y="51816"/>
                    <a:pt x="9174988" y="115824"/>
                  </a:cubicBezTo>
                  <a:lnTo>
                    <a:pt x="9174988" y="1445133"/>
                  </a:lnTo>
                  <a:cubicBezTo>
                    <a:pt x="9174988" y="1509141"/>
                    <a:pt x="9122410" y="1560957"/>
                    <a:pt x="9057640" y="1560957"/>
                  </a:cubicBezTo>
                  <a:lnTo>
                    <a:pt x="117348" y="1560957"/>
                  </a:lnTo>
                  <a:cubicBezTo>
                    <a:pt x="52578" y="1560957"/>
                    <a:pt x="0" y="1509141"/>
                    <a:pt x="0" y="1445133"/>
                  </a:cubicBezTo>
                  <a:close/>
                </a:path>
              </a:pathLst>
            </a:custGeom>
            <a:solidFill>
              <a:srgbClr val="10162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200388" cy="1586357"/>
            </a:xfrm>
            <a:custGeom>
              <a:avLst/>
              <a:gdLst/>
              <a:ahLst/>
              <a:cxnLst/>
              <a:rect r="r" b="b" t="t" l="l"/>
              <a:pathLst>
                <a:path h="1586357" w="9200388">
                  <a:moveTo>
                    <a:pt x="0" y="128524"/>
                  </a:moveTo>
                  <a:cubicBezTo>
                    <a:pt x="0" y="57404"/>
                    <a:pt x="58420" y="0"/>
                    <a:pt x="130048" y="0"/>
                  </a:cubicBezTo>
                  <a:lnTo>
                    <a:pt x="9070340" y="0"/>
                  </a:lnTo>
                  <a:lnTo>
                    <a:pt x="9070340" y="12700"/>
                  </a:lnTo>
                  <a:lnTo>
                    <a:pt x="9070340" y="0"/>
                  </a:lnTo>
                  <a:cubicBezTo>
                    <a:pt x="9141968" y="0"/>
                    <a:pt x="9200388" y="57404"/>
                    <a:pt x="9200388" y="128524"/>
                  </a:cubicBezTo>
                  <a:lnTo>
                    <a:pt x="9187688" y="128524"/>
                  </a:lnTo>
                  <a:lnTo>
                    <a:pt x="9200388" y="128524"/>
                  </a:lnTo>
                  <a:lnTo>
                    <a:pt x="9200388" y="1457833"/>
                  </a:lnTo>
                  <a:lnTo>
                    <a:pt x="9187688" y="1457833"/>
                  </a:lnTo>
                  <a:lnTo>
                    <a:pt x="9200388" y="1457833"/>
                  </a:lnTo>
                  <a:cubicBezTo>
                    <a:pt x="9200388" y="1528953"/>
                    <a:pt x="9141968" y="1586357"/>
                    <a:pt x="9070340" y="1586357"/>
                  </a:cubicBezTo>
                  <a:lnTo>
                    <a:pt x="9070340" y="1573657"/>
                  </a:lnTo>
                  <a:lnTo>
                    <a:pt x="9070340" y="1586357"/>
                  </a:lnTo>
                  <a:lnTo>
                    <a:pt x="130048" y="1586357"/>
                  </a:lnTo>
                  <a:lnTo>
                    <a:pt x="130048" y="1573657"/>
                  </a:lnTo>
                  <a:lnTo>
                    <a:pt x="130048" y="1586357"/>
                  </a:lnTo>
                  <a:cubicBezTo>
                    <a:pt x="58420" y="1586357"/>
                    <a:pt x="0" y="1528953"/>
                    <a:pt x="0" y="1457833"/>
                  </a:cubicBezTo>
                  <a:lnTo>
                    <a:pt x="0" y="128524"/>
                  </a:lnTo>
                  <a:lnTo>
                    <a:pt x="12700" y="128524"/>
                  </a:lnTo>
                  <a:lnTo>
                    <a:pt x="0" y="128524"/>
                  </a:lnTo>
                  <a:moveTo>
                    <a:pt x="25400" y="128524"/>
                  </a:moveTo>
                  <a:lnTo>
                    <a:pt x="25400" y="1457833"/>
                  </a:lnTo>
                  <a:lnTo>
                    <a:pt x="12700" y="1457833"/>
                  </a:lnTo>
                  <a:lnTo>
                    <a:pt x="25400" y="1457833"/>
                  </a:lnTo>
                  <a:cubicBezTo>
                    <a:pt x="25400" y="1514602"/>
                    <a:pt x="72136" y="1560957"/>
                    <a:pt x="130048" y="1560957"/>
                  </a:cubicBezTo>
                  <a:lnTo>
                    <a:pt x="9070340" y="1560957"/>
                  </a:lnTo>
                  <a:cubicBezTo>
                    <a:pt x="9128252" y="1560957"/>
                    <a:pt x="9174988" y="1514602"/>
                    <a:pt x="9174988" y="1457833"/>
                  </a:cubicBezTo>
                  <a:lnTo>
                    <a:pt x="9174988" y="128524"/>
                  </a:lnTo>
                  <a:cubicBezTo>
                    <a:pt x="9174988" y="71755"/>
                    <a:pt x="9128252" y="25400"/>
                    <a:pt x="9070340" y="25400"/>
                  </a:cubicBezTo>
                  <a:lnTo>
                    <a:pt x="130048" y="25400"/>
                  </a:lnTo>
                  <a:lnTo>
                    <a:pt x="130048" y="12700"/>
                  </a:lnTo>
                  <a:lnTo>
                    <a:pt x="130048" y="25400"/>
                  </a:lnTo>
                  <a:cubicBezTo>
                    <a:pt x="72136" y="25400"/>
                    <a:pt x="25400" y="71755"/>
                    <a:pt x="25400" y="128524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631413" y="6309417"/>
            <a:ext cx="2584552" cy="36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Unbiased Evaluation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31413" y="6815290"/>
            <a:ext cx="6429670" cy="24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Train/test split ensures models are evaluated on truly unseen data.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396117" y="7424147"/>
            <a:ext cx="6900272" cy="1422054"/>
            <a:chOff x="0" y="0"/>
            <a:chExt cx="9200363" cy="189607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2700" y="12700"/>
              <a:ext cx="9174987" cy="1870710"/>
            </a:xfrm>
            <a:custGeom>
              <a:avLst/>
              <a:gdLst/>
              <a:ahLst/>
              <a:cxnLst/>
              <a:rect r="r" b="b" t="t" l="l"/>
              <a:pathLst>
                <a:path h="1870710" w="9174987">
                  <a:moveTo>
                    <a:pt x="0" y="115824"/>
                  </a:moveTo>
                  <a:cubicBezTo>
                    <a:pt x="0" y="51816"/>
                    <a:pt x="52451" y="0"/>
                    <a:pt x="117094" y="0"/>
                  </a:cubicBezTo>
                  <a:lnTo>
                    <a:pt x="9057894" y="0"/>
                  </a:lnTo>
                  <a:cubicBezTo>
                    <a:pt x="9122537" y="0"/>
                    <a:pt x="9174987" y="51816"/>
                    <a:pt x="9174987" y="115824"/>
                  </a:cubicBezTo>
                  <a:lnTo>
                    <a:pt x="9174987" y="1754886"/>
                  </a:lnTo>
                  <a:cubicBezTo>
                    <a:pt x="9174987" y="1818894"/>
                    <a:pt x="9122537" y="1870710"/>
                    <a:pt x="9057894" y="1870710"/>
                  </a:cubicBezTo>
                  <a:lnTo>
                    <a:pt x="117094" y="1870710"/>
                  </a:lnTo>
                  <a:cubicBezTo>
                    <a:pt x="52451" y="1870710"/>
                    <a:pt x="0" y="1818894"/>
                    <a:pt x="0" y="1754886"/>
                  </a:cubicBezTo>
                  <a:close/>
                </a:path>
              </a:pathLst>
            </a:custGeom>
            <a:solidFill>
              <a:srgbClr val="10162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200387" cy="1896110"/>
            </a:xfrm>
            <a:custGeom>
              <a:avLst/>
              <a:gdLst/>
              <a:ahLst/>
              <a:cxnLst/>
              <a:rect r="r" b="b" t="t" l="l"/>
              <a:pathLst>
                <a:path h="1896110" w="9200387">
                  <a:moveTo>
                    <a:pt x="0" y="128524"/>
                  </a:moveTo>
                  <a:cubicBezTo>
                    <a:pt x="0" y="57404"/>
                    <a:pt x="58166" y="0"/>
                    <a:pt x="129794" y="0"/>
                  </a:cubicBezTo>
                  <a:lnTo>
                    <a:pt x="9070594" y="0"/>
                  </a:lnTo>
                  <a:lnTo>
                    <a:pt x="9070594" y="12700"/>
                  </a:lnTo>
                  <a:lnTo>
                    <a:pt x="9070594" y="0"/>
                  </a:lnTo>
                  <a:cubicBezTo>
                    <a:pt x="9142095" y="0"/>
                    <a:pt x="9200387" y="57404"/>
                    <a:pt x="9200387" y="128524"/>
                  </a:cubicBezTo>
                  <a:lnTo>
                    <a:pt x="9187687" y="128524"/>
                  </a:lnTo>
                  <a:lnTo>
                    <a:pt x="9200387" y="128524"/>
                  </a:lnTo>
                  <a:lnTo>
                    <a:pt x="9200387" y="1767586"/>
                  </a:lnTo>
                  <a:lnTo>
                    <a:pt x="9187687" y="1767586"/>
                  </a:lnTo>
                  <a:lnTo>
                    <a:pt x="9200387" y="1767586"/>
                  </a:lnTo>
                  <a:cubicBezTo>
                    <a:pt x="9200387" y="1838706"/>
                    <a:pt x="9142222" y="1896110"/>
                    <a:pt x="9070594" y="1896110"/>
                  </a:cubicBezTo>
                  <a:lnTo>
                    <a:pt x="9070594" y="1883410"/>
                  </a:lnTo>
                  <a:lnTo>
                    <a:pt x="9070594" y="1896110"/>
                  </a:lnTo>
                  <a:lnTo>
                    <a:pt x="129794" y="1896110"/>
                  </a:lnTo>
                  <a:lnTo>
                    <a:pt x="129794" y="1883410"/>
                  </a:lnTo>
                  <a:lnTo>
                    <a:pt x="129794" y="1896110"/>
                  </a:lnTo>
                  <a:cubicBezTo>
                    <a:pt x="58166" y="1896110"/>
                    <a:pt x="0" y="1838706"/>
                    <a:pt x="0" y="1767586"/>
                  </a:cubicBezTo>
                  <a:lnTo>
                    <a:pt x="0" y="128524"/>
                  </a:lnTo>
                  <a:lnTo>
                    <a:pt x="12700" y="128524"/>
                  </a:lnTo>
                  <a:lnTo>
                    <a:pt x="0" y="128524"/>
                  </a:lnTo>
                  <a:moveTo>
                    <a:pt x="25400" y="128524"/>
                  </a:moveTo>
                  <a:lnTo>
                    <a:pt x="25400" y="1767586"/>
                  </a:lnTo>
                  <a:lnTo>
                    <a:pt x="12700" y="1767586"/>
                  </a:lnTo>
                  <a:lnTo>
                    <a:pt x="25400" y="1767586"/>
                  </a:lnTo>
                  <a:cubicBezTo>
                    <a:pt x="25400" y="1824355"/>
                    <a:pt x="72009" y="1870710"/>
                    <a:pt x="129794" y="1870710"/>
                  </a:cubicBezTo>
                  <a:lnTo>
                    <a:pt x="9070594" y="1870710"/>
                  </a:lnTo>
                  <a:cubicBezTo>
                    <a:pt x="9128378" y="1870710"/>
                    <a:pt x="9174987" y="1824482"/>
                    <a:pt x="9174987" y="1767586"/>
                  </a:cubicBezTo>
                  <a:lnTo>
                    <a:pt x="9174987" y="128524"/>
                  </a:lnTo>
                  <a:cubicBezTo>
                    <a:pt x="9174987" y="71755"/>
                    <a:pt x="9128378" y="25400"/>
                    <a:pt x="9070594" y="25400"/>
                  </a:cubicBezTo>
                  <a:lnTo>
                    <a:pt x="129794" y="25400"/>
                  </a:lnTo>
                  <a:lnTo>
                    <a:pt x="129794" y="12700"/>
                  </a:lnTo>
                  <a:lnTo>
                    <a:pt x="129794" y="25400"/>
                  </a:lnTo>
                  <a:cubicBezTo>
                    <a:pt x="72009" y="25400"/>
                    <a:pt x="25400" y="71628"/>
                    <a:pt x="25400" y="128524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9631413" y="7630868"/>
            <a:ext cx="2584552" cy="36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Fair Comparison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31413" y="8136731"/>
            <a:ext cx="6429670" cy="47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625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Identical preprocessing applied to all models enables fair performance benchmarking.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70655" y="732977"/>
            <a:ext cx="6934200" cy="977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2"/>
              </a:lnSpc>
            </a:pPr>
            <a:r>
              <a:rPr lang="en-US" sz="5437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Models Trained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0655" y="2341064"/>
            <a:ext cx="4795542" cy="49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687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Logistic Regression Pipeline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0655" y="3144736"/>
            <a:ext cx="7835055" cy="2911973"/>
            <a:chOff x="0" y="0"/>
            <a:chExt cx="10446741" cy="38826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46765" cy="3882644"/>
            </a:xfrm>
            <a:custGeom>
              <a:avLst/>
              <a:gdLst/>
              <a:ahLst/>
              <a:cxnLst/>
              <a:rect r="r" b="b" t="t" l="l"/>
              <a:pathLst>
                <a:path h="3882644" w="10446765">
                  <a:moveTo>
                    <a:pt x="0" y="155321"/>
                  </a:moveTo>
                  <a:cubicBezTo>
                    <a:pt x="0" y="69596"/>
                    <a:pt x="69596" y="0"/>
                    <a:pt x="155321" y="0"/>
                  </a:cubicBezTo>
                  <a:lnTo>
                    <a:pt x="10291445" y="0"/>
                  </a:lnTo>
                  <a:cubicBezTo>
                    <a:pt x="10377297" y="0"/>
                    <a:pt x="10446765" y="69596"/>
                    <a:pt x="10446765" y="155321"/>
                  </a:cubicBezTo>
                  <a:lnTo>
                    <a:pt x="10446765" y="3727323"/>
                  </a:lnTo>
                  <a:cubicBezTo>
                    <a:pt x="10446765" y="3813175"/>
                    <a:pt x="10377170" y="3882644"/>
                    <a:pt x="10291445" y="3882644"/>
                  </a:cubicBezTo>
                  <a:lnTo>
                    <a:pt x="155321" y="3882644"/>
                  </a:lnTo>
                  <a:cubicBezTo>
                    <a:pt x="69596" y="3882644"/>
                    <a:pt x="0" y="3813048"/>
                    <a:pt x="0" y="3727323"/>
                  </a:cubicBezTo>
                  <a:close/>
                </a:path>
              </a:pathLst>
            </a:custGeom>
            <a:solidFill>
              <a:srgbClr val="1D232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6815" y="3144736"/>
            <a:ext cx="7862735" cy="2911973"/>
            <a:chOff x="0" y="0"/>
            <a:chExt cx="10483647" cy="38826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83723" cy="3882644"/>
            </a:xfrm>
            <a:custGeom>
              <a:avLst/>
              <a:gdLst/>
              <a:ahLst/>
              <a:cxnLst/>
              <a:rect r="r" b="b" t="t" l="l"/>
              <a:pathLst>
                <a:path h="3882644" w="10483723">
                  <a:moveTo>
                    <a:pt x="0" y="55499"/>
                  </a:moveTo>
                  <a:cubicBezTo>
                    <a:pt x="0" y="24892"/>
                    <a:pt x="24892" y="0"/>
                    <a:pt x="55499" y="0"/>
                  </a:cubicBezTo>
                  <a:lnTo>
                    <a:pt x="10428224" y="0"/>
                  </a:lnTo>
                  <a:cubicBezTo>
                    <a:pt x="10458831" y="0"/>
                    <a:pt x="10483723" y="24892"/>
                    <a:pt x="10483723" y="55499"/>
                  </a:cubicBezTo>
                  <a:lnTo>
                    <a:pt x="10483723" y="3827145"/>
                  </a:lnTo>
                  <a:cubicBezTo>
                    <a:pt x="10483723" y="3857752"/>
                    <a:pt x="10458831" y="3882644"/>
                    <a:pt x="10428224" y="3882644"/>
                  </a:cubicBezTo>
                  <a:lnTo>
                    <a:pt x="55499" y="3882644"/>
                  </a:lnTo>
                  <a:cubicBezTo>
                    <a:pt x="24892" y="3882644"/>
                    <a:pt x="0" y="3857752"/>
                    <a:pt x="0" y="3827145"/>
                  </a:cubicBezTo>
                  <a:close/>
                </a:path>
              </a:pathLst>
            </a:custGeom>
            <a:solidFill>
              <a:srgbClr val="1D232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34078" y="3285973"/>
            <a:ext cx="7308209" cy="256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log_model = Pipeline(steps=[</a:t>
            </a:r>
          </a:p>
          <a:p>
            <a:pPr algn="l">
              <a:lnSpc>
                <a:spcPts val="2749"/>
              </a:lnSpc>
            </a:pPr>
            <a:r>
              <a:rPr lang="en-US" sz="21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("preprocessor", preprocessor),</a:t>
            </a:r>
          </a:p>
          <a:p>
            <a:pPr algn="l">
              <a:lnSpc>
                <a:spcPts val="2749"/>
              </a:lnSpc>
            </a:pPr>
            <a:r>
              <a:rPr lang="en-US" sz="21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("classifier", LogisticRegression(</a:t>
            </a:r>
          </a:p>
          <a:p>
            <a:pPr algn="l">
              <a:lnSpc>
                <a:spcPts val="2749"/>
              </a:lnSpc>
            </a:pPr>
            <a:r>
              <a:rPr lang="en-US" sz="21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    max_iter=1000))</a:t>
            </a:r>
          </a:p>
          <a:p>
            <a:pPr algn="l">
              <a:lnSpc>
                <a:spcPts val="2749"/>
              </a:lnSpc>
            </a:pPr>
            <a:r>
              <a:rPr lang="en-US" sz="21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algn="l">
              <a:lnSpc>
                <a:spcPts val="2749"/>
              </a:lnSpc>
            </a:pPr>
          </a:p>
          <a:p>
            <a:pPr algn="l">
              <a:lnSpc>
                <a:spcPts val="2749"/>
              </a:lnSpc>
            </a:pPr>
            <a:r>
              <a:rPr lang="en-US" sz="21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log_model.fit(X_train, y_train)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0655" y="6333382"/>
            <a:ext cx="7835055" cy="183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25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The Logistic Regression model is wrapped in a Pipeline with the preprocessor. The max_iter=1000 ensures convergence on this dataset. This </a:t>
            </a:r>
            <a:r>
              <a:rPr lang="en-US" sz="2125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interpretable baseline</a:t>
            </a:r>
            <a:r>
              <a:rPr lang="en-US" sz="2125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 provides coefficients for feature importance analysis and uses </a:t>
            </a:r>
            <a:r>
              <a:rPr lang="en-US" sz="2125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linear decision boundaries</a:t>
            </a:r>
            <a:r>
              <a:rPr lang="en-US" sz="2125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1815" y="2341064"/>
            <a:ext cx="4017016" cy="49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687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Random Forest Pipeline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491815" y="3144736"/>
            <a:ext cx="7835055" cy="3981745"/>
            <a:chOff x="0" y="0"/>
            <a:chExt cx="10446741" cy="53089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46765" cy="5308981"/>
            </a:xfrm>
            <a:custGeom>
              <a:avLst/>
              <a:gdLst/>
              <a:ahLst/>
              <a:cxnLst/>
              <a:rect r="r" b="b" t="t" l="l"/>
              <a:pathLst>
                <a:path h="5308981" w="10446765">
                  <a:moveTo>
                    <a:pt x="0" y="155321"/>
                  </a:moveTo>
                  <a:cubicBezTo>
                    <a:pt x="0" y="69596"/>
                    <a:pt x="69596" y="0"/>
                    <a:pt x="155321" y="0"/>
                  </a:cubicBezTo>
                  <a:lnTo>
                    <a:pt x="10291445" y="0"/>
                  </a:lnTo>
                  <a:cubicBezTo>
                    <a:pt x="10377297" y="0"/>
                    <a:pt x="10446765" y="69596"/>
                    <a:pt x="10446765" y="155321"/>
                  </a:cubicBezTo>
                  <a:lnTo>
                    <a:pt x="10446765" y="5153660"/>
                  </a:lnTo>
                  <a:cubicBezTo>
                    <a:pt x="10446765" y="5239512"/>
                    <a:pt x="10377170" y="5308981"/>
                    <a:pt x="10291445" y="5308981"/>
                  </a:cubicBezTo>
                  <a:lnTo>
                    <a:pt x="155321" y="5308981"/>
                  </a:lnTo>
                  <a:cubicBezTo>
                    <a:pt x="69596" y="5308981"/>
                    <a:pt x="0" y="5239385"/>
                    <a:pt x="0" y="5153660"/>
                  </a:cubicBezTo>
                  <a:close/>
                </a:path>
              </a:pathLst>
            </a:custGeom>
            <a:solidFill>
              <a:srgbClr val="1D232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477966" y="3144736"/>
            <a:ext cx="7862735" cy="3981745"/>
            <a:chOff x="0" y="0"/>
            <a:chExt cx="10483647" cy="530899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83723" cy="5308981"/>
            </a:xfrm>
            <a:custGeom>
              <a:avLst/>
              <a:gdLst/>
              <a:ahLst/>
              <a:cxnLst/>
              <a:rect r="r" b="b" t="t" l="l"/>
              <a:pathLst>
                <a:path h="5308981" w="10483723">
                  <a:moveTo>
                    <a:pt x="0" y="55499"/>
                  </a:moveTo>
                  <a:cubicBezTo>
                    <a:pt x="0" y="24892"/>
                    <a:pt x="24892" y="0"/>
                    <a:pt x="55499" y="0"/>
                  </a:cubicBezTo>
                  <a:lnTo>
                    <a:pt x="10428224" y="0"/>
                  </a:lnTo>
                  <a:cubicBezTo>
                    <a:pt x="10458831" y="0"/>
                    <a:pt x="10483723" y="24892"/>
                    <a:pt x="10483723" y="55499"/>
                  </a:cubicBezTo>
                  <a:lnTo>
                    <a:pt x="10483723" y="5253482"/>
                  </a:lnTo>
                  <a:cubicBezTo>
                    <a:pt x="10483723" y="5284089"/>
                    <a:pt x="10458831" y="5308981"/>
                    <a:pt x="10428224" y="5308981"/>
                  </a:cubicBezTo>
                  <a:lnTo>
                    <a:pt x="55499" y="5308981"/>
                  </a:lnTo>
                  <a:cubicBezTo>
                    <a:pt x="24892" y="5308981"/>
                    <a:pt x="0" y="5284089"/>
                    <a:pt x="0" y="5253482"/>
                  </a:cubicBezTo>
                  <a:close/>
                </a:path>
              </a:pathLst>
            </a:custGeom>
            <a:solidFill>
              <a:srgbClr val="1D232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755238" y="3285973"/>
            <a:ext cx="7308209" cy="3632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from sklearn.ensemble import (</a:t>
            </a:r>
          </a:p>
          <a:p>
            <a:pPr algn="l">
              <a:lnSpc>
                <a:spcPts val="2749"/>
              </a:lnSpc>
            </a:pPr>
            <a:r>
              <a:rPr lang="en-US" sz="21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RandomForestClassifier)</a:t>
            </a:r>
          </a:p>
          <a:p>
            <a:pPr algn="l">
              <a:lnSpc>
                <a:spcPts val="2749"/>
              </a:lnSpc>
            </a:pPr>
          </a:p>
          <a:p>
            <a:pPr algn="l">
              <a:lnSpc>
                <a:spcPts val="2749"/>
              </a:lnSpc>
            </a:pPr>
            <a:r>
              <a:rPr lang="en-US" sz="21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rf_model = Pipeline(steps=[</a:t>
            </a:r>
          </a:p>
          <a:p>
            <a:pPr algn="l">
              <a:lnSpc>
                <a:spcPts val="2749"/>
              </a:lnSpc>
            </a:pPr>
            <a:r>
              <a:rPr lang="en-US" sz="21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("preprocessor", preprocessor),</a:t>
            </a:r>
          </a:p>
          <a:p>
            <a:pPr algn="l">
              <a:lnSpc>
                <a:spcPts val="2749"/>
              </a:lnSpc>
            </a:pPr>
            <a:r>
              <a:rPr lang="en-US" sz="21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("classifier", RandomForestClassifier(</a:t>
            </a:r>
          </a:p>
          <a:p>
            <a:pPr algn="l">
              <a:lnSpc>
                <a:spcPts val="2749"/>
              </a:lnSpc>
            </a:pPr>
            <a:r>
              <a:rPr lang="en-US" sz="21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        random_state=42))</a:t>
            </a:r>
          </a:p>
          <a:p>
            <a:pPr algn="l">
              <a:lnSpc>
                <a:spcPts val="2749"/>
              </a:lnSpc>
            </a:pPr>
            <a:r>
              <a:rPr lang="en-US" sz="21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algn="l">
              <a:lnSpc>
                <a:spcPts val="2749"/>
              </a:lnSpc>
            </a:pPr>
          </a:p>
          <a:p>
            <a:pPr algn="l">
              <a:lnSpc>
                <a:spcPts val="2749"/>
              </a:lnSpc>
            </a:pPr>
            <a:r>
              <a:rPr lang="en-US" sz="2125">
                <a:solidFill>
                  <a:srgbClr val="EBEDF0"/>
                </a:solidFill>
                <a:latin typeface="Consolas"/>
                <a:ea typeface="Consolas"/>
                <a:cs typeface="Consolas"/>
                <a:sym typeface="Consolas"/>
              </a:rPr>
              <a:t>rf_model.fit(X_train, y_train)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91815" y="7403154"/>
            <a:ext cx="7835055" cy="183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25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The Random Forest model is similarly wrapped in a Pipeline with the preprocessor. The random_state=42 ensures reproducibility. This </a:t>
            </a:r>
            <a:r>
              <a:rPr lang="en-US" sz="2125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ensemble approach</a:t>
            </a:r>
            <a:r>
              <a:rPr lang="en-US" sz="2125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 captures </a:t>
            </a:r>
            <a:r>
              <a:rPr lang="en-US" sz="2125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non-linear relationships</a:t>
            </a:r>
            <a:r>
              <a:rPr lang="en-US" sz="2125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 and complex pollutant interactions through multiple decision trees.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63723" y="267934"/>
            <a:ext cx="4148880" cy="51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750" b="true">
                <a:solidFill>
                  <a:srgbClr val="F2F5FA"/>
                </a:solidFill>
                <a:latin typeface="Arimo Bold"/>
                <a:ea typeface="Arimo Bold"/>
                <a:cs typeface="Arimo Bold"/>
                <a:sym typeface="Arimo Bold"/>
              </a:rPr>
              <a:t>Performance Evaluation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3723" y="924711"/>
            <a:ext cx="3363241" cy="412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1"/>
              </a:lnSpc>
            </a:pPr>
            <a:r>
              <a:rPr lang="en-US" b="true" sz="2478">
                <a:solidFill>
                  <a:srgbClr val="0051F4"/>
                </a:solidFill>
                <a:latin typeface="Arimo Bold"/>
                <a:ea typeface="Arimo Bold"/>
                <a:cs typeface="Arimo Bold"/>
                <a:sym typeface="Arimo Bold"/>
              </a:rPr>
              <a:t>Logistic Regression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3723" y="1406894"/>
            <a:ext cx="2135372" cy="247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0"/>
              </a:lnSpc>
            </a:pPr>
            <a:r>
              <a:rPr lang="en-US" sz="1790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Test Accuracy:</a:t>
            </a:r>
            <a:r>
              <a:rPr lang="en-US" sz="1790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 0.84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3723" y="1787619"/>
            <a:ext cx="3571432" cy="247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0"/>
              </a:lnSpc>
            </a:pPr>
            <a:r>
              <a:rPr lang="en-US" sz="1790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Macro F1: 0.84 | Weighted F1: 0.84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74166" y="924711"/>
            <a:ext cx="2603036" cy="412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1"/>
              </a:lnSpc>
            </a:pPr>
            <a:r>
              <a:rPr lang="en-US" sz="2478" b="true">
                <a:solidFill>
                  <a:srgbClr val="6296FF"/>
                </a:solidFill>
                <a:latin typeface="Arimo Bold"/>
                <a:ea typeface="Arimo Bold"/>
                <a:cs typeface="Arimo Bold"/>
                <a:sym typeface="Arimo Bold"/>
              </a:rPr>
              <a:t>Random Forest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74166" y="1406894"/>
            <a:ext cx="2135372" cy="247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0"/>
              </a:lnSpc>
            </a:pPr>
            <a:r>
              <a:rPr lang="en-US" sz="1790" b="true">
                <a:solidFill>
                  <a:srgbClr val="EBEDF0"/>
                </a:solidFill>
                <a:latin typeface="Arimo Bold"/>
                <a:ea typeface="Arimo Bold"/>
                <a:cs typeface="Arimo Bold"/>
                <a:sym typeface="Arimo Bold"/>
              </a:rPr>
              <a:t>Test Accuracy:</a:t>
            </a:r>
            <a:r>
              <a:rPr lang="en-US" sz="1790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 0.91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74166" y="1787619"/>
            <a:ext cx="3571432" cy="247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0"/>
              </a:lnSpc>
            </a:pPr>
            <a:r>
              <a:rPr lang="en-US" sz="1790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Macro F1: 0.91 | Weighted F1: 0.91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670776" y="3233108"/>
            <a:ext cx="9781880" cy="5052422"/>
            <a:chOff x="0" y="0"/>
            <a:chExt cx="13042506" cy="6736563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3042519" cy="6736588"/>
            </a:xfrm>
            <a:custGeom>
              <a:avLst/>
              <a:gdLst/>
              <a:ahLst/>
              <a:cxnLst/>
              <a:rect r="r" b="b" t="t" l="l"/>
              <a:pathLst>
                <a:path h="6736588" w="13042519">
                  <a:moveTo>
                    <a:pt x="0" y="0"/>
                  </a:moveTo>
                  <a:lnTo>
                    <a:pt x="13042519" y="0"/>
                  </a:lnTo>
                  <a:lnTo>
                    <a:pt x="13042519" y="6736588"/>
                  </a:lnTo>
                  <a:lnTo>
                    <a:pt x="0" y="6736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2" t="0" r="-4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660454" y="6910683"/>
            <a:ext cx="141684" cy="141684"/>
            <a:chOff x="0" y="0"/>
            <a:chExt cx="188912" cy="1889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0051F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878338" y="6920208"/>
            <a:ext cx="170412" cy="132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LR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39250" y="6910683"/>
            <a:ext cx="141684" cy="141684"/>
            <a:chOff x="0" y="0"/>
            <a:chExt cx="188912" cy="1889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6E9E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457134" y="6920208"/>
            <a:ext cx="178889" cy="132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BEDF0"/>
                </a:solidFill>
                <a:latin typeface="Arimo"/>
                <a:ea typeface="Arimo"/>
                <a:cs typeface="Arimo"/>
                <a:sym typeface="Arimo"/>
              </a:rPr>
              <a:t>RF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DAHB96J01Mw</dc:identifier>
  <dcterms:modified xsi:type="dcterms:W3CDTF">2011-08-01T06:04:30Z</dcterms:modified>
  <cp:revision>1</cp:revision>
  <dc:title>NGDS_AS1_Slides.pptx</dc:title>
</cp:coreProperties>
</file>